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1236" r:id="rId3"/>
    <p:sldId id="1277" r:id="rId4"/>
    <p:sldId id="348" r:id="rId5"/>
    <p:sldId id="374" r:id="rId6"/>
    <p:sldId id="375" r:id="rId7"/>
    <p:sldId id="1235" r:id="rId8"/>
    <p:sldId id="1237" r:id="rId9"/>
    <p:sldId id="369" r:id="rId10"/>
    <p:sldId id="1278" r:id="rId11"/>
    <p:sldId id="1244" r:id="rId12"/>
    <p:sldId id="372" r:id="rId13"/>
    <p:sldId id="1245" r:id="rId14"/>
    <p:sldId id="1247" r:id="rId15"/>
    <p:sldId id="1248" r:id="rId16"/>
    <p:sldId id="1246" r:id="rId17"/>
    <p:sldId id="1265" r:id="rId18"/>
    <p:sldId id="1266" r:id="rId19"/>
    <p:sldId id="1267" r:id="rId20"/>
    <p:sldId id="1269" r:id="rId21"/>
    <p:sldId id="1279" r:id="rId22"/>
    <p:sldId id="1275" r:id="rId23"/>
    <p:sldId id="350" r:id="rId24"/>
    <p:sldId id="1280" r:id="rId25"/>
    <p:sldId id="1281" r:id="rId26"/>
    <p:sldId id="1283" r:id="rId27"/>
    <p:sldId id="1282" r:id="rId28"/>
    <p:sldId id="354" r:id="rId29"/>
    <p:sldId id="1242" r:id="rId30"/>
    <p:sldId id="35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9E26"/>
    <a:srgbClr val="3AA2C1"/>
    <a:srgbClr val="4F6759"/>
    <a:srgbClr val="800000"/>
    <a:srgbClr val="1C6136"/>
    <a:srgbClr val="841618"/>
    <a:srgbClr val="008080"/>
    <a:srgbClr val="DC66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0" autoAdjust="0"/>
    <p:restoredTop sz="79330" autoAdjust="0"/>
  </p:normalViewPr>
  <p:slideViewPr>
    <p:cSldViewPr snapToGrid="0">
      <p:cViewPr varScale="1">
        <p:scale>
          <a:sx n="63" d="100"/>
          <a:sy n="63" d="100"/>
        </p:scale>
        <p:origin x="7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7859E-5E58-4350-9F92-96D410BC9866}"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E7D71-B1B8-47BE-AFD3-B8C460E13508}" type="slidenum">
              <a:rPr lang="en-US" smtClean="0"/>
              <a:t>‹#›</a:t>
            </a:fld>
            <a:endParaRPr lang="en-US"/>
          </a:p>
        </p:txBody>
      </p:sp>
    </p:spTree>
    <p:extLst>
      <p:ext uri="{BB962C8B-B14F-4D97-AF65-F5344CB8AC3E}">
        <p14:creationId xmlns:p14="http://schemas.microsoft.com/office/powerpoint/2010/main" val="172381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endParaRPr lang="en-US" dirty="0"/>
          </a:p>
          <a:p>
            <a:r>
              <a:rPr lang="en-US" dirty="0"/>
              <a:t>Introductions-</a:t>
            </a:r>
          </a:p>
          <a:p>
            <a:br>
              <a:rPr lang="en-US" dirty="0"/>
            </a:br>
            <a:r>
              <a:rPr lang="en-US" dirty="0"/>
              <a:t>Your team!</a:t>
            </a:r>
          </a:p>
        </p:txBody>
      </p:sp>
      <p:sp>
        <p:nvSpPr>
          <p:cNvPr id="4" name="Slide Number Placeholder 3"/>
          <p:cNvSpPr>
            <a:spLocks noGrp="1"/>
          </p:cNvSpPr>
          <p:nvPr>
            <p:ph type="sldNum" sz="quarter" idx="5"/>
          </p:nvPr>
        </p:nvSpPr>
        <p:spPr/>
        <p:txBody>
          <a:bodyPr/>
          <a:lstStyle/>
          <a:p>
            <a:fld id="{382E7D71-B1B8-47BE-AFD3-B8C460E13508}" type="slidenum">
              <a:rPr lang="en-US" smtClean="0"/>
              <a:t>1</a:t>
            </a:fld>
            <a:endParaRPr lang="en-US"/>
          </a:p>
        </p:txBody>
      </p:sp>
    </p:spTree>
    <p:extLst>
      <p:ext uri="{BB962C8B-B14F-4D97-AF65-F5344CB8AC3E}">
        <p14:creationId xmlns:p14="http://schemas.microsoft.com/office/powerpoint/2010/main" val="1779476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word cloud was created from the most frequently repeated words in the responses given to the question, “</a:t>
            </a:r>
            <a:r>
              <a:rPr lang="en-US" b="0" i="0" dirty="0">
                <a:solidFill>
                  <a:srgbClr val="333E48"/>
                </a:solidFill>
                <a:effectLst/>
                <a:latin typeface="National2"/>
              </a:rPr>
              <a:t>What makes Carlton special today? What should we strive to preserve or enhance?” </a:t>
            </a:r>
            <a:r>
              <a:rPr lang="en-US" sz="1800" dirty="0">
                <a:effectLst/>
                <a:latin typeface="Open Sans" panose="020B0606030504020204" pitchFamily="34" charset="0"/>
                <a:ea typeface="Open Sans" panose="020B0606030504020204" pitchFamily="34" charset="0"/>
              </a:rPr>
              <a:t>Among survey and community conversation participants, there are several dominant themes that emerged regarding what they liked about Carlton. The small-town atmosphere and its associated caring community, the charm of downtown and local businesses, and the historical buildings are all commonly enjoyed aspects of Carlton.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E48"/>
              </a:solidFill>
              <a:effectLst/>
              <a:latin typeface="National2"/>
            </a:endParaRPr>
          </a:p>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11</a:t>
            </a:fld>
            <a:endParaRPr lang="en-US"/>
          </a:p>
        </p:txBody>
      </p:sp>
    </p:spTree>
    <p:extLst>
      <p:ext uri="{BB962C8B-B14F-4D97-AF65-F5344CB8AC3E}">
        <p14:creationId xmlns:p14="http://schemas.microsoft.com/office/powerpoint/2010/main" val="1813866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here, are some quotes from the engagement process which helped to form the Key Findings.</a:t>
            </a:r>
          </a:p>
        </p:txBody>
      </p:sp>
      <p:sp>
        <p:nvSpPr>
          <p:cNvPr id="4" name="Slide Number Placeholder 3"/>
          <p:cNvSpPr>
            <a:spLocks noGrp="1"/>
          </p:cNvSpPr>
          <p:nvPr>
            <p:ph type="sldNum" sz="quarter" idx="5"/>
          </p:nvPr>
        </p:nvSpPr>
        <p:spPr/>
        <p:txBody>
          <a:bodyPr/>
          <a:lstStyle/>
          <a:p>
            <a:fld id="{382E7D71-B1B8-47BE-AFD3-B8C460E13508}" type="slidenum">
              <a:rPr lang="en-US" smtClean="0"/>
              <a:t>12</a:t>
            </a:fld>
            <a:endParaRPr lang="en-US"/>
          </a:p>
        </p:txBody>
      </p:sp>
    </p:spTree>
    <p:extLst>
      <p:ext uri="{BB962C8B-B14F-4D97-AF65-F5344CB8AC3E}">
        <p14:creationId xmlns:p14="http://schemas.microsoft.com/office/powerpoint/2010/main" val="2084507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ea typeface="Open Sans" panose="020B0606030504020204" pitchFamily="34" charset="0"/>
              </a:rPr>
              <a:t>The following “themes” emerged from community outreach activities, and each is accompanied by a comment that exemplifies the theme. Each theme is meant to encompass either a finding related to how respondents feel about Carlton today, and what they would like to see preserved or changed in the future. </a:t>
            </a:r>
          </a:p>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13</a:t>
            </a:fld>
            <a:endParaRPr lang="en-US"/>
          </a:p>
        </p:txBody>
      </p:sp>
    </p:spTree>
    <p:extLst>
      <p:ext uri="{BB962C8B-B14F-4D97-AF65-F5344CB8AC3E}">
        <p14:creationId xmlns:p14="http://schemas.microsoft.com/office/powerpoint/2010/main" val="265408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ea typeface="Open Sans" panose="020B0606030504020204" pitchFamily="34" charset="0"/>
              </a:rPr>
              <a:t>From the survey data, we pulled these following statements highlighting what people love about Carlton.</a:t>
            </a:r>
          </a:p>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14</a:t>
            </a:fld>
            <a:endParaRPr lang="en-US"/>
          </a:p>
        </p:txBody>
      </p:sp>
    </p:spTree>
    <p:extLst>
      <p:ext uri="{BB962C8B-B14F-4D97-AF65-F5344CB8AC3E}">
        <p14:creationId xmlns:p14="http://schemas.microsoft.com/office/powerpoint/2010/main" val="1457497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Open Sans" panose="020B0606030504020204" pitchFamily="34" charset="0"/>
                <a:ea typeface="Open Sans" panose="020B0606030504020204" pitchFamily="34" charset="0"/>
              </a:rPr>
              <a:t>From the survey data, we pulled these following statements highlighting what people would like to see change in Carlton.</a:t>
            </a:r>
          </a:p>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15</a:t>
            </a:fld>
            <a:endParaRPr lang="en-US"/>
          </a:p>
        </p:txBody>
      </p:sp>
    </p:spTree>
    <p:extLst>
      <p:ext uri="{BB962C8B-B14F-4D97-AF65-F5344CB8AC3E}">
        <p14:creationId xmlns:p14="http://schemas.microsoft.com/office/powerpoint/2010/main" val="347504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20</a:t>
            </a:fld>
            <a:endParaRPr lang="en-US"/>
          </a:p>
        </p:txBody>
      </p:sp>
    </p:spTree>
    <p:extLst>
      <p:ext uri="{BB962C8B-B14F-4D97-AF65-F5344CB8AC3E}">
        <p14:creationId xmlns:p14="http://schemas.microsoft.com/office/powerpoint/2010/main" val="805985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21</a:t>
            </a:fld>
            <a:endParaRPr lang="en-US"/>
          </a:p>
        </p:txBody>
      </p:sp>
    </p:spTree>
    <p:extLst>
      <p:ext uri="{BB962C8B-B14F-4D97-AF65-F5344CB8AC3E}">
        <p14:creationId xmlns:p14="http://schemas.microsoft.com/office/powerpoint/2010/main" val="1065595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24</a:t>
            </a:fld>
            <a:endParaRPr lang="en-US"/>
          </a:p>
        </p:txBody>
      </p:sp>
    </p:spTree>
    <p:extLst>
      <p:ext uri="{BB962C8B-B14F-4D97-AF65-F5344CB8AC3E}">
        <p14:creationId xmlns:p14="http://schemas.microsoft.com/office/powerpoint/2010/main" val="2035498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25</a:t>
            </a:fld>
            <a:endParaRPr lang="en-US"/>
          </a:p>
        </p:txBody>
      </p:sp>
    </p:spTree>
    <p:extLst>
      <p:ext uri="{BB962C8B-B14F-4D97-AF65-F5344CB8AC3E}">
        <p14:creationId xmlns:p14="http://schemas.microsoft.com/office/powerpoint/2010/main" val="2207585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26</a:t>
            </a:fld>
            <a:endParaRPr lang="en-US"/>
          </a:p>
        </p:txBody>
      </p:sp>
    </p:spTree>
    <p:extLst>
      <p:ext uri="{BB962C8B-B14F-4D97-AF65-F5344CB8AC3E}">
        <p14:creationId xmlns:p14="http://schemas.microsoft.com/office/powerpoint/2010/main" val="8204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2</a:t>
            </a:fld>
            <a:endParaRPr lang="en-US"/>
          </a:p>
        </p:txBody>
      </p:sp>
    </p:spTree>
    <p:extLst>
      <p:ext uri="{BB962C8B-B14F-4D97-AF65-F5344CB8AC3E}">
        <p14:creationId xmlns:p14="http://schemas.microsoft.com/office/powerpoint/2010/main" val="570693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27</a:t>
            </a:fld>
            <a:endParaRPr lang="en-US"/>
          </a:p>
        </p:txBody>
      </p:sp>
    </p:spTree>
    <p:extLst>
      <p:ext uri="{BB962C8B-B14F-4D97-AF65-F5344CB8AC3E}">
        <p14:creationId xmlns:p14="http://schemas.microsoft.com/office/powerpoint/2010/main" val="1925045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29</a:t>
            </a:fld>
            <a:endParaRPr lang="en-US"/>
          </a:p>
        </p:txBody>
      </p:sp>
    </p:spTree>
    <p:extLst>
      <p:ext uri="{BB962C8B-B14F-4D97-AF65-F5344CB8AC3E}">
        <p14:creationId xmlns:p14="http://schemas.microsoft.com/office/powerpoint/2010/main" val="258575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What is a Vision? What is a Comprehensive Plan?</a:t>
            </a:r>
          </a:p>
          <a:p>
            <a:pPr defTabSz="933237">
              <a:defRPr/>
            </a:pPr>
            <a:endParaRPr lang="en-US" dirty="0"/>
          </a:p>
          <a:p>
            <a:pPr defTabSz="933237">
              <a:defRPr/>
            </a:pPr>
            <a:r>
              <a:rPr lang="en-US" sz="1200" dirty="0"/>
              <a:t>The Comprehensive Plan is a planning document that directs all activities related to land use and the future of natural and man-made systems and services in Carlton. The plan helps manage expected population and employment growth through a set of goals, policies, and implementation measures that align with the community’s vision.</a:t>
            </a:r>
          </a:p>
          <a:p>
            <a:pPr defTabSz="933237">
              <a:defRPr/>
            </a:pPr>
            <a:endParaRPr lang="en-US" sz="1200" dirty="0"/>
          </a:p>
          <a:p>
            <a:pPr defTabSz="933237">
              <a:defRPr/>
            </a:pPr>
            <a:r>
              <a:rPr lang="en-US" dirty="0"/>
              <a:t>All Oregon cities and counties are required to have a comprehensive plan that is consistent with </a:t>
            </a:r>
            <a:r>
              <a:rPr lang="en-US" b="1" dirty="0"/>
              <a:t>19 Statewide Planning Goals</a:t>
            </a:r>
            <a:r>
              <a:rPr lang="en-US" dirty="0"/>
              <a:t> established by the Legislature. These goals set broad statewide policy goals for land use planning, citizen involvement, housing supply, economic development, transportation systems, recreation and more. They also direct the content within comprehensive plans. Under State law, all area and community plans, zoning codes, permits, and public improvements must be consistent with the comprehensive plan. This structure ensures that cities implement the State’s policy goals first through the comprehensive plan, and then by more detailed supporting and implementing documents, such as development codes and community plans, which are in turn consistent with the Comprehensive Plan. </a:t>
            </a:r>
          </a:p>
          <a:p>
            <a:pPr defTabSz="933237">
              <a:defRPr/>
            </a:pPr>
            <a:endParaRPr lang="en-US" dirty="0"/>
          </a:p>
          <a:p>
            <a:r>
              <a:rPr lang="en-US" sz="1200" dirty="0"/>
              <a:t>City leaders use the Comprehensive Plan to coordinate public investments and to make decisions about new development, existing neighborhoods, transportation, and a variety of other topics.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Vision is a statement of what community members want Carlton to be in 20 years. The Vision statement expresses the values and aspirations of community members and guides the development of goals and policies. Oregon was one of the first places in the United States to pioneer the use of community-based visioning. In a state recognized for innovative local planning and growth management policies, visioning is an important precursor to local planning and a tool to help communities better manage complex change. A comprehensive approach to visioning can be framed by asking the questions in the Vision survey and the Community Conversations Kit, which I will explain later in the meeting. </a:t>
            </a:r>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4</a:t>
            </a:fld>
            <a:endParaRPr lang="en-US"/>
          </a:p>
        </p:txBody>
      </p:sp>
    </p:spTree>
    <p:extLst>
      <p:ext uri="{BB962C8B-B14F-4D97-AF65-F5344CB8AC3E}">
        <p14:creationId xmlns:p14="http://schemas.microsoft.com/office/powerpoint/2010/main" val="120006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5</a:t>
            </a:fld>
            <a:endParaRPr lang="en-US"/>
          </a:p>
        </p:txBody>
      </p:sp>
    </p:spTree>
    <p:extLst>
      <p:ext uri="{BB962C8B-B14F-4D97-AF65-F5344CB8AC3E}">
        <p14:creationId xmlns:p14="http://schemas.microsoft.com/office/powerpoint/2010/main" val="427311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6</a:t>
            </a:fld>
            <a:endParaRPr lang="en-US"/>
          </a:p>
        </p:txBody>
      </p:sp>
    </p:spTree>
    <p:extLst>
      <p:ext uri="{BB962C8B-B14F-4D97-AF65-F5344CB8AC3E}">
        <p14:creationId xmlns:p14="http://schemas.microsoft.com/office/powerpoint/2010/main" val="94434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7</a:t>
            </a:fld>
            <a:endParaRPr lang="en-US"/>
          </a:p>
        </p:txBody>
      </p:sp>
    </p:spTree>
    <p:extLst>
      <p:ext uri="{BB962C8B-B14F-4D97-AF65-F5344CB8AC3E}">
        <p14:creationId xmlns:p14="http://schemas.microsoft.com/office/powerpoint/2010/main" val="405361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8</a:t>
            </a:fld>
            <a:endParaRPr lang="en-US"/>
          </a:p>
        </p:txBody>
      </p:sp>
    </p:spTree>
    <p:extLst>
      <p:ext uri="{BB962C8B-B14F-4D97-AF65-F5344CB8AC3E}">
        <p14:creationId xmlns:p14="http://schemas.microsoft.com/office/powerpoint/2010/main" val="3872779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 have been working alongside Steve to manage and summarize the engagement efforts to date. I will go over the two main forums used thus far to obtain community input. </a:t>
            </a:r>
          </a:p>
        </p:txBody>
      </p:sp>
      <p:sp>
        <p:nvSpPr>
          <p:cNvPr id="4" name="Slide Number Placeholder 3"/>
          <p:cNvSpPr>
            <a:spLocks noGrp="1"/>
          </p:cNvSpPr>
          <p:nvPr>
            <p:ph type="sldNum" sz="quarter" idx="5"/>
          </p:nvPr>
        </p:nvSpPr>
        <p:spPr/>
        <p:txBody>
          <a:bodyPr/>
          <a:lstStyle/>
          <a:p>
            <a:fld id="{382E7D71-B1B8-47BE-AFD3-B8C460E13508}" type="slidenum">
              <a:rPr lang="en-US" smtClean="0"/>
              <a:t>9</a:t>
            </a:fld>
            <a:endParaRPr lang="en-US"/>
          </a:p>
        </p:txBody>
      </p:sp>
    </p:spTree>
    <p:extLst>
      <p:ext uri="{BB962C8B-B14F-4D97-AF65-F5344CB8AC3E}">
        <p14:creationId xmlns:p14="http://schemas.microsoft.com/office/powerpoint/2010/main" val="3763748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E7D71-B1B8-47BE-AFD3-B8C460E13508}" type="slidenum">
              <a:rPr lang="en-US" smtClean="0"/>
              <a:t>10</a:t>
            </a:fld>
            <a:endParaRPr lang="en-US"/>
          </a:p>
        </p:txBody>
      </p:sp>
    </p:spTree>
    <p:extLst>
      <p:ext uri="{BB962C8B-B14F-4D97-AF65-F5344CB8AC3E}">
        <p14:creationId xmlns:p14="http://schemas.microsoft.com/office/powerpoint/2010/main" val="74731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9269-817E-4BA7-8D21-730252DAEF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819B54-212B-4A7E-B1C0-D26298E52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E7F87B-B6FE-43EA-A378-F4E6DB496AEC}"/>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5" name="Footer Placeholder 4">
            <a:extLst>
              <a:ext uri="{FF2B5EF4-FFF2-40B4-BE49-F238E27FC236}">
                <a16:creationId xmlns:a16="http://schemas.microsoft.com/office/drawing/2014/main" id="{0837FB09-3897-4445-A45B-7BA7814DA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1F503A-A940-44E8-BD27-673F8C0040D3}"/>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392483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341E-FB10-4690-83C3-F9D9F1F4A3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B31048-4F85-4E80-A4D8-BA6D868631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DB3A8-106E-4E32-9999-C4BF3C7580F7}"/>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5" name="Footer Placeholder 4">
            <a:extLst>
              <a:ext uri="{FF2B5EF4-FFF2-40B4-BE49-F238E27FC236}">
                <a16:creationId xmlns:a16="http://schemas.microsoft.com/office/drawing/2014/main" id="{C35DC28E-11D8-4784-B932-26C6E3250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BD95A-6A08-4CB1-BAD2-8CDD79D9417D}"/>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3514412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381D8-D0DE-448F-913E-6DE97C90BB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BA7FEE-CA36-40D7-97AF-79DC547A54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48B75-A3BA-46A4-84B3-93796C2F469B}"/>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5" name="Footer Placeholder 4">
            <a:extLst>
              <a:ext uri="{FF2B5EF4-FFF2-40B4-BE49-F238E27FC236}">
                <a16:creationId xmlns:a16="http://schemas.microsoft.com/office/drawing/2014/main" id="{8FBD7C13-093F-4AB9-907A-E853302C7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B1EB9-6DA2-43AA-B7E7-15FBDB46EB72}"/>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336425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94DA-93CA-4645-AF26-7ADFD93565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963C8D-F2C8-473F-9C70-E657D15108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9F8AA-ACF9-4CD0-8055-DA6452EDD870}"/>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5" name="Footer Placeholder 4">
            <a:extLst>
              <a:ext uri="{FF2B5EF4-FFF2-40B4-BE49-F238E27FC236}">
                <a16:creationId xmlns:a16="http://schemas.microsoft.com/office/drawing/2014/main" id="{8B49DDA2-632A-49C0-BD0E-31BC00A08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8C9A0-1192-4FBE-9BBC-D612F4000297}"/>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267118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7ADC-5372-4693-BFD3-436D7F2730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B0896A-A800-4445-84C3-1350A2635A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19076F-3E1A-4F75-AA74-3D8F0CD78A1D}"/>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5" name="Footer Placeholder 4">
            <a:extLst>
              <a:ext uri="{FF2B5EF4-FFF2-40B4-BE49-F238E27FC236}">
                <a16:creationId xmlns:a16="http://schemas.microsoft.com/office/drawing/2014/main" id="{2ACB5790-A080-4DA7-B76D-DDE993CA4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B461A-F248-495E-9DB7-DA67276BEAE3}"/>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240420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508B-F9BC-4507-9B09-D82AFCF9D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D76CD4-4DF6-4B04-BC76-2C3B53E247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9D8420-3FEA-4AB4-AA5B-2B3175EFBD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8D95-BE44-480E-AC81-F34A5AFF0843}"/>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6" name="Footer Placeholder 5">
            <a:extLst>
              <a:ext uri="{FF2B5EF4-FFF2-40B4-BE49-F238E27FC236}">
                <a16:creationId xmlns:a16="http://schemas.microsoft.com/office/drawing/2014/main" id="{72370E82-0D14-4FD6-96C7-B4045BB54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4633CF-9305-4672-9FFD-2F4A9765CBF0}"/>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118452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FA7D-482C-4387-8B97-AEF017B782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F2750B-E381-4F6C-A413-E6881F3154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573BA0-9681-4A36-A5C3-415B4C1A1D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379937-A8B1-4218-BE03-426D9719F3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70D1BA-7AA5-4888-8012-22AC70FD28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DAECA3-A03A-4951-9428-1F01E6582C73}"/>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8" name="Footer Placeholder 7">
            <a:extLst>
              <a:ext uri="{FF2B5EF4-FFF2-40B4-BE49-F238E27FC236}">
                <a16:creationId xmlns:a16="http://schemas.microsoft.com/office/drawing/2014/main" id="{D769B872-9197-462C-95B4-87F20E0FB2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3471C5-38E2-4DBB-9522-0140AB790E99}"/>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169732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E65D6-122E-4823-B023-BE9D194674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28BB87-D45A-48A7-BE04-0B7F6A49A084}"/>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4" name="Footer Placeholder 3">
            <a:extLst>
              <a:ext uri="{FF2B5EF4-FFF2-40B4-BE49-F238E27FC236}">
                <a16:creationId xmlns:a16="http://schemas.microsoft.com/office/drawing/2014/main" id="{E473124D-21FC-4A51-8376-7A4CE5E767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9009B2-B372-46F6-B025-DC7E8F6A279D}"/>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283620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2A6DE-E037-4D5C-B169-DE5B30E23927}"/>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3" name="Footer Placeholder 2">
            <a:extLst>
              <a:ext uri="{FF2B5EF4-FFF2-40B4-BE49-F238E27FC236}">
                <a16:creationId xmlns:a16="http://schemas.microsoft.com/office/drawing/2014/main" id="{13BB610E-2069-4DC2-846C-87826301C4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99540E-E262-452B-B4C7-94DBBE5AF689}"/>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161285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14E1-33A8-46EF-B34E-2A4EAF7745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54EA7A-23B6-4F5B-9AE8-62AF15DA6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B58B2A-7A4E-4819-935A-3F08A1747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CCE7B1-4E7E-4FD6-9DFD-5BA2291F164A}"/>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6" name="Footer Placeholder 5">
            <a:extLst>
              <a:ext uri="{FF2B5EF4-FFF2-40B4-BE49-F238E27FC236}">
                <a16:creationId xmlns:a16="http://schemas.microsoft.com/office/drawing/2014/main" id="{2D39F4B8-9FAE-44EB-A669-CED2DDD6C1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7A9D3F-B7DE-4602-86FB-F851B8997BD5}"/>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79446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2A80-3EAB-4DFE-A46D-89ECEED64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F7A590-4CA0-47EC-8BC4-3AB7D961D1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B960C8-6244-4754-9243-39FE55743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249BF2-6446-409A-924C-C20217F18BE1}"/>
              </a:ext>
            </a:extLst>
          </p:cNvPr>
          <p:cNvSpPr>
            <a:spLocks noGrp="1"/>
          </p:cNvSpPr>
          <p:nvPr>
            <p:ph type="dt" sz="half" idx="10"/>
          </p:nvPr>
        </p:nvSpPr>
        <p:spPr/>
        <p:txBody>
          <a:bodyPr/>
          <a:lstStyle/>
          <a:p>
            <a:fld id="{799CE6A4-8392-4BC8-9ECB-070C03BA796A}" type="datetimeFigureOut">
              <a:rPr lang="en-US" smtClean="0"/>
              <a:t>6/1/2022</a:t>
            </a:fld>
            <a:endParaRPr lang="en-US"/>
          </a:p>
        </p:txBody>
      </p:sp>
      <p:sp>
        <p:nvSpPr>
          <p:cNvPr id="6" name="Footer Placeholder 5">
            <a:extLst>
              <a:ext uri="{FF2B5EF4-FFF2-40B4-BE49-F238E27FC236}">
                <a16:creationId xmlns:a16="http://schemas.microsoft.com/office/drawing/2014/main" id="{FCD33301-5655-4230-881F-8D99A2885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CF84B-9689-4755-A1CC-A5E69DB5D377}"/>
              </a:ext>
            </a:extLst>
          </p:cNvPr>
          <p:cNvSpPr>
            <a:spLocks noGrp="1"/>
          </p:cNvSpPr>
          <p:nvPr>
            <p:ph type="sldNum" sz="quarter" idx="12"/>
          </p:nvPr>
        </p:nvSpPr>
        <p:spPr/>
        <p:txBody>
          <a:bodyPr/>
          <a:lstStyle/>
          <a:p>
            <a:fld id="{C63A5F1C-8267-42C6-BF4A-E2B39A718BCD}" type="slidenum">
              <a:rPr lang="en-US" smtClean="0"/>
              <a:t>‹#›</a:t>
            </a:fld>
            <a:endParaRPr lang="en-US"/>
          </a:p>
        </p:txBody>
      </p:sp>
    </p:spTree>
    <p:extLst>
      <p:ext uri="{BB962C8B-B14F-4D97-AF65-F5344CB8AC3E}">
        <p14:creationId xmlns:p14="http://schemas.microsoft.com/office/powerpoint/2010/main" val="2098980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DEFA27-647C-404A-8591-43B8C254B8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19A521-AD47-49CC-81BF-B6DE8F51B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4867B-5CBF-4786-8596-5E03ACEA7A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CE6A4-8392-4BC8-9ECB-070C03BA796A}" type="datetimeFigureOut">
              <a:rPr lang="en-US" smtClean="0"/>
              <a:t>6/1/2022</a:t>
            </a:fld>
            <a:endParaRPr lang="en-US"/>
          </a:p>
        </p:txBody>
      </p:sp>
      <p:sp>
        <p:nvSpPr>
          <p:cNvPr id="5" name="Footer Placeholder 4">
            <a:extLst>
              <a:ext uri="{FF2B5EF4-FFF2-40B4-BE49-F238E27FC236}">
                <a16:creationId xmlns:a16="http://schemas.microsoft.com/office/drawing/2014/main" id="{3BD1B50B-48F1-4930-8DE0-169B013B5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4E68FB-F096-408A-BD4E-44E94ED812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A5F1C-8267-42C6-BF4A-E2B39A718BCD}" type="slidenum">
              <a:rPr lang="en-US" smtClean="0"/>
              <a:t>‹#›</a:t>
            </a:fld>
            <a:endParaRPr lang="en-US"/>
          </a:p>
        </p:txBody>
      </p:sp>
    </p:spTree>
    <p:extLst>
      <p:ext uri="{BB962C8B-B14F-4D97-AF65-F5344CB8AC3E}">
        <p14:creationId xmlns:p14="http://schemas.microsoft.com/office/powerpoint/2010/main" val="2364735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i.carlton.or.us/projectsland/page/envision-carlton" TargetMode="Externa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sign in front of a building&#10;&#10;Description automatically generated with medium confidence">
            <a:extLst>
              <a:ext uri="{FF2B5EF4-FFF2-40B4-BE49-F238E27FC236}">
                <a16:creationId xmlns:a16="http://schemas.microsoft.com/office/drawing/2014/main" id="{64D5F58D-7185-4DB5-8271-196AFF725166}"/>
              </a:ext>
            </a:extLst>
          </p:cNvPr>
          <p:cNvPicPr>
            <a:picLocks noChangeAspect="1"/>
          </p:cNvPicPr>
          <p:nvPr/>
        </p:nvPicPr>
        <p:blipFill rotWithShape="1">
          <a:blip r:embed="rId3">
            <a:extLst>
              <a:ext uri="{28A0092B-C50C-407E-A947-70E740481C1C}">
                <a14:useLocalDpi xmlns:a14="http://schemas.microsoft.com/office/drawing/2010/main" val="0"/>
              </a:ext>
            </a:extLst>
          </a:blip>
          <a:srcRect t="3839"/>
          <a:stretch/>
        </p:blipFill>
        <p:spPr>
          <a:xfrm>
            <a:off x="0" y="-603670"/>
            <a:ext cx="12192000" cy="6594764"/>
          </a:xfrm>
          <a:prstGeom prst="rect">
            <a:avLst/>
          </a:prstGeom>
        </p:spPr>
      </p:pic>
      <p:sp>
        <p:nvSpPr>
          <p:cNvPr id="15" name="Rectangle 14">
            <a:extLst>
              <a:ext uri="{FF2B5EF4-FFF2-40B4-BE49-F238E27FC236}">
                <a16:creationId xmlns:a16="http://schemas.microsoft.com/office/drawing/2014/main" id="{F9145C9C-6365-4272-A614-9E3939360910}"/>
              </a:ext>
            </a:extLst>
          </p:cNvPr>
          <p:cNvSpPr/>
          <p:nvPr/>
        </p:nvSpPr>
        <p:spPr>
          <a:xfrm>
            <a:off x="0" y="5519291"/>
            <a:ext cx="12192000" cy="133870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TextBox 10">
            <a:extLst>
              <a:ext uri="{FF2B5EF4-FFF2-40B4-BE49-F238E27FC236}">
                <a16:creationId xmlns:a16="http://schemas.microsoft.com/office/drawing/2014/main" id="{A89E5970-8293-44A8-B3AF-57EE447C3012}"/>
              </a:ext>
            </a:extLst>
          </p:cNvPr>
          <p:cNvSpPr txBox="1"/>
          <p:nvPr/>
        </p:nvSpPr>
        <p:spPr>
          <a:xfrm>
            <a:off x="440414" y="5654208"/>
            <a:ext cx="7082604" cy="1077218"/>
          </a:xfrm>
          <a:prstGeom prst="rect">
            <a:avLst/>
          </a:prstGeom>
          <a:noFill/>
        </p:spPr>
        <p:txBody>
          <a:bodyPr wrap="square" rtlCol="0">
            <a:spAutoFit/>
          </a:bodyPr>
          <a:lstStyle/>
          <a:p>
            <a:r>
              <a:rPr lang="en-US" sz="3200" b="1" dirty="0">
                <a:solidFill>
                  <a:schemeClr val="bg1"/>
                </a:solidFill>
              </a:rPr>
              <a:t>Envision Carlton Summit #1</a:t>
            </a:r>
          </a:p>
          <a:p>
            <a:r>
              <a:rPr lang="en-US" sz="3200" b="1" dirty="0">
                <a:solidFill>
                  <a:schemeClr val="bg1"/>
                </a:solidFill>
              </a:rPr>
              <a:t>June 1, 2022, 6pm</a:t>
            </a:r>
          </a:p>
        </p:txBody>
      </p:sp>
      <p:sp>
        <p:nvSpPr>
          <p:cNvPr id="14" name="TextBox 13">
            <a:extLst>
              <a:ext uri="{FF2B5EF4-FFF2-40B4-BE49-F238E27FC236}">
                <a16:creationId xmlns:a16="http://schemas.microsoft.com/office/drawing/2014/main" id="{A9DB23EB-6928-4506-B692-C774D584A45D}"/>
              </a:ext>
            </a:extLst>
          </p:cNvPr>
          <p:cNvSpPr txBox="1"/>
          <p:nvPr/>
        </p:nvSpPr>
        <p:spPr>
          <a:xfrm>
            <a:off x="7680613" y="5654208"/>
            <a:ext cx="4353791" cy="1077218"/>
          </a:xfrm>
          <a:prstGeom prst="rect">
            <a:avLst/>
          </a:prstGeom>
          <a:noFill/>
        </p:spPr>
        <p:txBody>
          <a:bodyPr wrap="square" rtlCol="0">
            <a:spAutoFit/>
          </a:bodyPr>
          <a:lstStyle/>
          <a:p>
            <a:pPr algn="ctr"/>
            <a:r>
              <a:rPr lang="en-US" sz="3200" b="1" dirty="0">
                <a:solidFill>
                  <a:schemeClr val="bg1"/>
                </a:solidFill>
              </a:rPr>
              <a:t>Carlton Vision and Comprehensive Plan</a:t>
            </a:r>
          </a:p>
        </p:txBody>
      </p:sp>
    </p:spTree>
    <p:extLst>
      <p:ext uri="{BB962C8B-B14F-4D97-AF65-F5344CB8AC3E}">
        <p14:creationId xmlns:p14="http://schemas.microsoft.com/office/powerpoint/2010/main" val="15760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engineering drawing&#10;&#10;Description automatically generated">
            <a:extLst>
              <a:ext uri="{FF2B5EF4-FFF2-40B4-BE49-F238E27FC236}">
                <a16:creationId xmlns:a16="http://schemas.microsoft.com/office/drawing/2014/main" id="{ACBBFB9F-BA9D-487E-A83F-B92685837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Rectangle: Rounded Corners 4">
            <a:extLst>
              <a:ext uri="{FF2B5EF4-FFF2-40B4-BE49-F238E27FC236}">
                <a16:creationId xmlns:a16="http://schemas.microsoft.com/office/drawing/2014/main" id="{94D771AA-E931-495A-B997-FD222ADE3DA4}"/>
              </a:ext>
            </a:extLst>
          </p:cNvPr>
          <p:cNvSpPr/>
          <p:nvPr/>
        </p:nvSpPr>
        <p:spPr>
          <a:xfrm>
            <a:off x="365975" y="356086"/>
            <a:ext cx="4378218"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What makes Carlton special today?</a:t>
            </a:r>
          </a:p>
        </p:txBody>
      </p:sp>
      <p:sp>
        <p:nvSpPr>
          <p:cNvPr id="7" name="Rectangle: Rounded Corners 6">
            <a:extLst>
              <a:ext uri="{FF2B5EF4-FFF2-40B4-BE49-F238E27FC236}">
                <a16:creationId xmlns:a16="http://schemas.microsoft.com/office/drawing/2014/main" id="{0A6C63FC-A000-497F-AF64-86E4DFBF3CFD}"/>
              </a:ext>
            </a:extLst>
          </p:cNvPr>
          <p:cNvSpPr/>
          <p:nvPr/>
        </p:nvSpPr>
        <p:spPr>
          <a:xfrm>
            <a:off x="365975" y="1804148"/>
            <a:ext cx="4378218"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What would you like to change in the future?</a:t>
            </a:r>
          </a:p>
        </p:txBody>
      </p:sp>
      <p:sp>
        <p:nvSpPr>
          <p:cNvPr id="11" name="Rectangle: Rounded Corners 10">
            <a:extLst>
              <a:ext uri="{FF2B5EF4-FFF2-40B4-BE49-F238E27FC236}">
                <a16:creationId xmlns:a16="http://schemas.microsoft.com/office/drawing/2014/main" id="{443A8179-B84A-0071-0EE9-4650DE873E0E}"/>
              </a:ext>
            </a:extLst>
          </p:cNvPr>
          <p:cNvSpPr/>
          <p:nvPr/>
        </p:nvSpPr>
        <p:spPr>
          <a:xfrm>
            <a:off x="365974" y="3429000"/>
            <a:ext cx="6339625" cy="2098463"/>
          </a:xfrm>
          <a:prstGeom prst="round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dirty="0">
                <a:solidFill>
                  <a:srgbClr val="800000"/>
                </a:solidFill>
              </a:rPr>
              <a:t>10 Community Conversations </a:t>
            </a:r>
            <a:r>
              <a:rPr lang="en-US" sz="2800" dirty="0">
                <a:solidFill>
                  <a:srgbClr val="800000"/>
                </a:solidFill>
              </a:rPr>
              <a:t>with local groups and organizations</a:t>
            </a:r>
          </a:p>
          <a:p>
            <a:pPr>
              <a:spcBef>
                <a:spcPts val="600"/>
              </a:spcBef>
            </a:pPr>
            <a:r>
              <a:rPr lang="en-US" sz="2800" b="1" dirty="0">
                <a:solidFill>
                  <a:srgbClr val="800000"/>
                </a:solidFill>
              </a:rPr>
              <a:t>154 online questionnaire responses </a:t>
            </a:r>
            <a:r>
              <a:rPr lang="en-US" sz="2800" dirty="0">
                <a:solidFill>
                  <a:srgbClr val="800000"/>
                </a:solidFill>
              </a:rPr>
              <a:t>as of May 17</a:t>
            </a:r>
          </a:p>
        </p:txBody>
      </p:sp>
    </p:spTree>
    <p:extLst>
      <p:ext uri="{BB962C8B-B14F-4D97-AF65-F5344CB8AC3E}">
        <p14:creationId xmlns:p14="http://schemas.microsoft.com/office/powerpoint/2010/main" val="396808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a:extLst>
              <a:ext uri="{FF2B5EF4-FFF2-40B4-BE49-F238E27FC236}">
                <a16:creationId xmlns:a16="http://schemas.microsoft.com/office/drawing/2014/main" id="{695919CD-759D-423C-A5D6-41687E985AB9}"/>
              </a:ext>
            </a:extLst>
          </p:cNvPr>
          <p:cNvSpPr txBox="1"/>
          <p:nvPr/>
        </p:nvSpPr>
        <p:spPr>
          <a:xfrm>
            <a:off x="628649" y="409953"/>
            <a:ext cx="10439399" cy="707886"/>
          </a:xfrm>
          <a:prstGeom prst="rect">
            <a:avLst/>
          </a:prstGeom>
          <a:noFill/>
        </p:spPr>
        <p:txBody>
          <a:bodyPr wrap="square" rtlCol="0">
            <a:spAutoFit/>
          </a:bodyPr>
          <a:lstStyle/>
          <a:p>
            <a:r>
              <a:rPr lang="en-US" sz="4000" b="1" dirty="0">
                <a:solidFill>
                  <a:srgbClr val="800000"/>
                </a:solidFill>
              </a:rPr>
              <a:t>Online Survey</a:t>
            </a:r>
          </a:p>
        </p:txBody>
      </p:sp>
      <p:pic>
        <p:nvPicPr>
          <p:cNvPr id="5" name="Picture 4" descr="A picture containing chart&#10;&#10;Description automatically generated">
            <a:extLst>
              <a:ext uri="{FF2B5EF4-FFF2-40B4-BE49-F238E27FC236}">
                <a16:creationId xmlns:a16="http://schemas.microsoft.com/office/drawing/2014/main" id="{3815B4EF-4BBA-405F-2B80-D0355BB55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7543" y="5278582"/>
            <a:ext cx="2764457" cy="846446"/>
          </a:xfrm>
          <a:prstGeom prst="rect">
            <a:avLst/>
          </a:prstGeom>
        </p:spPr>
      </p:pic>
      <p:grpSp>
        <p:nvGrpSpPr>
          <p:cNvPr id="6" name="Group 5">
            <a:extLst>
              <a:ext uri="{FF2B5EF4-FFF2-40B4-BE49-F238E27FC236}">
                <a16:creationId xmlns:a16="http://schemas.microsoft.com/office/drawing/2014/main" id="{FE6C9AF8-37F6-48F7-7E08-8367CFE8DCED}"/>
              </a:ext>
            </a:extLst>
          </p:cNvPr>
          <p:cNvGrpSpPr/>
          <p:nvPr/>
        </p:nvGrpSpPr>
        <p:grpSpPr>
          <a:xfrm>
            <a:off x="1714501" y="1371351"/>
            <a:ext cx="8104908" cy="4146222"/>
            <a:chOff x="4604447" y="829773"/>
            <a:chExt cx="7240385" cy="3600312"/>
          </a:xfrm>
        </p:grpSpPr>
        <p:pic>
          <p:nvPicPr>
            <p:cNvPr id="9" name="Picture 8" descr="Graphical user interface&#10;&#10;Description automatically generated with medium confidence">
              <a:extLst>
                <a:ext uri="{FF2B5EF4-FFF2-40B4-BE49-F238E27FC236}">
                  <a16:creationId xmlns:a16="http://schemas.microsoft.com/office/drawing/2014/main" id="{6F2882F5-DADC-CE26-D452-C537415CD5F8}"/>
                </a:ext>
              </a:extLst>
            </p:cNvPr>
            <p:cNvPicPr>
              <a:picLocks noChangeAspect="1"/>
            </p:cNvPicPr>
            <p:nvPr/>
          </p:nvPicPr>
          <p:blipFill rotWithShape="1">
            <a:blip r:embed="rId4">
              <a:extLst>
                <a:ext uri="{28A0092B-C50C-407E-A947-70E740481C1C}">
                  <a14:useLocalDpi xmlns:a14="http://schemas.microsoft.com/office/drawing/2010/main" val="0"/>
                </a:ext>
              </a:extLst>
            </a:blip>
            <a:srcRect l="1329" t="5310" r="2194" b="-5622"/>
            <a:stretch/>
          </p:blipFill>
          <p:spPr>
            <a:xfrm>
              <a:off x="4604447" y="829773"/>
              <a:ext cx="7240385" cy="1404272"/>
            </a:xfrm>
            <a:prstGeom prst="rect">
              <a:avLst/>
            </a:prstGeom>
          </p:spPr>
        </p:pic>
        <p:pic>
          <p:nvPicPr>
            <p:cNvPr id="10" name="Picture 9" descr="Text&#10;&#10;Description automatically generated">
              <a:extLst>
                <a:ext uri="{FF2B5EF4-FFF2-40B4-BE49-F238E27FC236}">
                  <a16:creationId xmlns:a16="http://schemas.microsoft.com/office/drawing/2014/main" id="{7A574C7E-9104-AB2C-9BF4-7E5754D321D0}"/>
                </a:ext>
              </a:extLst>
            </p:cNvPr>
            <p:cNvPicPr>
              <a:picLocks noChangeAspect="1"/>
            </p:cNvPicPr>
            <p:nvPr/>
          </p:nvPicPr>
          <p:blipFill rotWithShape="1">
            <a:blip r:embed="rId5">
              <a:extLst>
                <a:ext uri="{28A0092B-C50C-407E-A947-70E740481C1C}">
                  <a14:useLocalDpi xmlns:a14="http://schemas.microsoft.com/office/drawing/2010/main" val="0"/>
                </a:ext>
              </a:extLst>
            </a:blip>
            <a:srcRect l="1309" t="3501" r="1523"/>
            <a:stretch/>
          </p:blipFill>
          <p:spPr>
            <a:xfrm>
              <a:off x="4604447" y="2151953"/>
              <a:ext cx="7240385" cy="2278132"/>
            </a:xfrm>
            <a:prstGeom prst="rect">
              <a:avLst/>
            </a:prstGeom>
          </p:spPr>
        </p:pic>
      </p:grpSp>
      <p:sp>
        <p:nvSpPr>
          <p:cNvPr id="11" name="TextBox 10">
            <a:extLst>
              <a:ext uri="{FF2B5EF4-FFF2-40B4-BE49-F238E27FC236}">
                <a16:creationId xmlns:a16="http://schemas.microsoft.com/office/drawing/2014/main" id="{7A03404B-F8E2-23FC-D08D-A3132D72CEAC}"/>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Community Engagement Summary</a:t>
            </a:r>
          </a:p>
        </p:txBody>
      </p:sp>
    </p:spTree>
    <p:extLst>
      <p:ext uri="{BB962C8B-B14F-4D97-AF65-F5344CB8AC3E}">
        <p14:creationId xmlns:p14="http://schemas.microsoft.com/office/powerpoint/2010/main" val="71730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ky, road, outdoor&#10;&#10;Description automatically generated">
            <a:extLst>
              <a:ext uri="{FF2B5EF4-FFF2-40B4-BE49-F238E27FC236}">
                <a16:creationId xmlns:a16="http://schemas.microsoft.com/office/drawing/2014/main" id="{614D11CF-9CC4-EE3B-1C69-571993BE4705}"/>
              </a:ext>
            </a:extLst>
          </p:cNvPr>
          <p:cNvPicPr>
            <a:picLocks noChangeAspect="1"/>
          </p:cNvPicPr>
          <p:nvPr/>
        </p:nvPicPr>
        <p:blipFill rotWithShape="1">
          <a:blip r:embed="rId3">
            <a:extLst>
              <a:ext uri="{28A0092B-C50C-407E-A947-70E740481C1C}">
                <a14:useLocalDpi xmlns:a14="http://schemas.microsoft.com/office/drawing/2010/main" val="0"/>
              </a:ext>
            </a:extLst>
          </a:blip>
          <a:srcRect t="5436"/>
          <a:stretch/>
        </p:blipFill>
        <p:spPr>
          <a:xfrm>
            <a:off x="1"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95919CD-759D-423C-A5D6-41687E985AB9}"/>
              </a:ext>
            </a:extLst>
          </p:cNvPr>
          <p:cNvSpPr txBox="1"/>
          <p:nvPr/>
        </p:nvSpPr>
        <p:spPr>
          <a:xfrm>
            <a:off x="6234546" y="-337530"/>
            <a:ext cx="6321553"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ea typeface="+mj-ea"/>
                <a:cs typeface="+mj-cs"/>
              </a:rPr>
              <a:t>Community Conversations</a:t>
            </a:r>
          </a:p>
        </p:txBody>
      </p:sp>
      <p:sp>
        <p:nvSpPr>
          <p:cNvPr id="7" name="TextBox 6">
            <a:extLst>
              <a:ext uri="{FF2B5EF4-FFF2-40B4-BE49-F238E27FC236}">
                <a16:creationId xmlns:a16="http://schemas.microsoft.com/office/drawing/2014/main" id="{C8E36D41-412C-469A-927E-5158959FAAA3}"/>
              </a:ext>
            </a:extLst>
          </p:cNvPr>
          <p:cNvSpPr txBox="1"/>
          <p:nvPr/>
        </p:nvSpPr>
        <p:spPr>
          <a:xfrm>
            <a:off x="6472053" y="1070663"/>
            <a:ext cx="5458196" cy="4716673"/>
          </a:xfrm>
          <a:prstGeom prst="rect">
            <a:avLst/>
          </a:prstGeom>
        </p:spPr>
        <p:txBody>
          <a:bodyPr vert="horz" lIns="91440" tIns="45720" rIns="91440" bIns="45720" rtlCol="0">
            <a:normAutofit/>
          </a:bodyPr>
          <a:lstStyle/>
          <a:p>
            <a:pPr marL="228600">
              <a:lnSpc>
                <a:spcPct val="90000"/>
              </a:lnSpc>
            </a:pPr>
            <a:r>
              <a:rPr lang="en-US" sz="2200" i="1" dirty="0">
                <a:effectLst/>
                <a:ea typeface="Open Sans" panose="020B0606030504020204" pitchFamily="34" charset="0"/>
              </a:rPr>
              <a:t>“What makes Carlton special is its sense of community and togetherness. It's a quaint "small town" We need to preserve this because not only do I feel like people move here to experience this, but tourists like that too. They like to go to "cute, small " towns as an experience. A good walking footprint is important too.”</a:t>
            </a:r>
            <a:endParaRPr lang="en-US" sz="2200" dirty="0">
              <a:effectLst/>
              <a:ea typeface="Open Sans" panose="020B0606030504020204" pitchFamily="34" charset="0"/>
            </a:endParaRPr>
          </a:p>
          <a:p>
            <a:pPr marL="228600">
              <a:lnSpc>
                <a:spcPct val="90000"/>
              </a:lnSpc>
            </a:pPr>
            <a:endParaRPr lang="en-US" sz="2200" dirty="0">
              <a:effectLst/>
            </a:endParaRPr>
          </a:p>
          <a:p>
            <a:pPr marL="228600">
              <a:lnSpc>
                <a:spcPct val="90000"/>
              </a:lnSpc>
            </a:pPr>
            <a:r>
              <a:rPr lang="en-US" sz="2200" i="1" dirty="0">
                <a:effectLst/>
                <a:ea typeface="Open Sans" panose="020B0606030504020204" pitchFamily="34" charset="0"/>
              </a:rPr>
              <a:t>“Love the downtown area and the charm and feel of the older established buildings. New commercial and business growth should take the atmosphere and feel into consideration when new construction and growth are approved...”</a:t>
            </a:r>
            <a:endParaRPr lang="en-US" sz="2200" dirty="0">
              <a:effectLst/>
              <a:ea typeface="Open Sans" panose="020B0606030504020204" pitchFamily="34" charset="0"/>
            </a:endParaRPr>
          </a:p>
          <a:p>
            <a:pPr marL="228600">
              <a:lnSpc>
                <a:spcPct val="90000"/>
              </a:lnSpc>
            </a:pPr>
            <a:endParaRPr lang="en-US" sz="1600" dirty="0">
              <a:effectLst/>
            </a:endParaRPr>
          </a:p>
        </p:txBody>
      </p:sp>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TextBox 8">
            <a:extLst>
              <a:ext uri="{FF2B5EF4-FFF2-40B4-BE49-F238E27FC236}">
                <a16:creationId xmlns:a16="http://schemas.microsoft.com/office/drawing/2014/main" id="{C9C78F7E-7D37-3B44-8ED8-9B83883F1E79}"/>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Community Engagement Summary</a:t>
            </a:r>
          </a:p>
        </p:txBody>
      </p:sp>
    </p:spTree>
    <p:extLst>
      <p:ext uri="{BB962C8B-B14F-4D97-AF65-F5344CB8AC3E}">
        <p14:creationId xmlns:p14="http://schemas.microsoft.com/office/powerpoint/2010/main" val="283811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a:extLst>
              <a:ext uri="{FF2B5EF4-FFF2-40B4-BE49-F238E27FC236}">
                <a16:creationId xmlns:a16="http://schemas.microsoft.com/office/drawing/2014/main" id="{695919CD-759D-423C-A5D6-41687E985AB9}"/>
              </a:ext>
            </a:extLst>
          </p:cNvPr>
          <p:cNvSpPr txBox="1"/>
          <p:nvPr/>
        </p:nvSpPr>
        <p:spPr>
          <a:xfrm>
            <a:off x="628649" y="409953"/>
            <a:ext cx="10439399" cy="707886"/>
          </a:xfrm>
          <a:prstGeom prst="rect">
            <a:avLst/>
          </a:prstGeom>
          <a:noFill/>
        </p:spPr>
        <p:txBody>
          <a:bodyPr wrap="square" rtlCol="0">
            <a:spAutoFit/>
          </a:bodyPr>
          <a:lstStyle/>
          <a:p>
            <a:r>
              <a:rPr lang="en-US" sz="4000" b="1" dirty="0">
                <a:solidFill>
                  <a:srgbClr val="800000"/>
                </a:solidFill>
              </a:rPr>
              <a:t>Key Findings</a:t>
            </a:r>
          </a:p>
        </p:txBody>
      </p:sp>
      <p:sp>
        <p:nvSpPr>
          <p:cNvPr id="2" name="TextBox 1">
            <a:extLst>
              <a:ext uri="{FF2B5EF4-FFF2-40B4-BE49-F238E27FC236}">
                <a16:creationId xmlns:a16="http://schemas.microsoft.com/office/drawing/2014/main" id="{66827025-D4BB-0A76-7E36-EFED95D53A1C}"/>
              </a:ext>
            </a:extLst>
          </p:cNvPr>
          <p:cNvSpPr txBox="1"/>
          <p:nvPr/>
        </p:nvSpPr>
        <p:spPr>
          <a:xfrm>
            <a:off x="628649" y="1436914"/>
            <a:ext cx="10973543" cy="4388637"/>
          </a:xfrm>
          <a:prstGeom prst="rect">
            <a:avLst/>
          </a:prstGeom>
          <a:noFill/>
        </p:spPr>
        <p:txBody>
          <a:bodyPr wrap="square" rtlCol="0">
            <a:spAutoFit/>
          </a:bodyPr>
          <a:lstStyle/>
          <a:p>
            <a:r>
              <a:rPr lang="en-US" sz="1800" b="1" dirty="0">
                <a:effectLst/>
                <a:latin typeface="Open Sans" panose="020B0606030504020204" pitchFamily="34" charset="0"/>
                <a:ea typeface="Open Sans" panose="020B0606030504020204" pitchFamily="34" charset="0"/>
              </a:rPr>
              <a:t>Preserve the small-town atmosphere </a:t>
            </a:r>
            <a:r>
              <a:rPr lang="en-US" sz="1800" dirty="0">
                <a:effectLst/>
                <a:latin typeface="Open Sans" panose="020B0606030504020204" pitchFamily="34" charset="0"/>
                <a:ea typeface="Open Sans" panose="020B0606030504020204" pitchFamily="34" charset="0"/>
              </a:rPr>
              <a:t>– Specifically the community, safety, and family-friendly opportunities.</a:t>
            </a:r>
          </a:p>
          <a:p>
            <a:endParaRPr lang="en-US" sz="1800" dirty="0">
              <a:effectLst/>
              <a:latin typeface="Open Sans" panose="020B0606030504020204" pitchFamily="34" charset="0"/>
              <a:ea typeface="Open Sans" panose="020B0606030504020204" pitchFamily="34" charset="0"/>
            </a:endParaRPr>
          </a:p>
          <a:p>
            <a:r>
              <a:rPr lang="en-US" sz="1800" b="1" dirty="0">
                <a:effectLst/>
                <a:latin typeface="Open Sans" panose="020B0606030504020204" pitchFamily="34" charset="0"/>
                <a:ea typeface="Open Sans" panose="020B0606030504020204" pitchFamily="34" charset="0"/>
              </a:rPr>
              <a:t>Facilitate community togetherness </a:t>
            </a:r>
            <a:r>
              <a:rPr lang="en-US" sz="1800" dirty="0">
                <a:effectLst/>
                <a:latin typeface="Open Sans" panose="020B0606030504020204" pitchFamily="34" charset="0"/>
                <a:ea typeface="Open Sans" panose="020B0606030504020204" pitchFamily="34" charset="0"/>
              </a:rPr>
              <a:t>– Through events and activities, walkability, and investment in schools.</a:t>
            </a:r>
          </a:p>
          <a:p>
            <a:endParaRPr lang="en-US" sz="1800" dirty="0">
              <a:effectLst/>
              <a:latin typeface="Open Sans" panose="020B0606030504020204" pitchFamily="34" charset="0"/>
              <a:ea typeface="Open Sans" panose="020B0606030504020204" pitchFamily="34" charset="0"/>
            </a:endParaRPr>
          </a:p>
          <a:p>
            <a:r>
              <a:rPr lang="en-US" sz="1800" b="1" dirty="0">
                <a:effectLst/>
                <a:latin typeface="Open Sans" panose="020B0606030504020204" pitchFamily="34" charset="0"/>
                <a:ea typeface="Open Sans" panose="020B0606030504020204" pitchFamily="34" charset="0"/>
              </a:rPr>
              <a:t>Support and expand businesses </a:t>
            </a:r>
            <a:r>
              <a:rPr lang="en-US" sz="1800" dirty="0">
                <a:effectLst/>
                <a:latin typeface="Open Sans" panose="020B0606030504020204" pitchFamily="34" charset="0"/>
                <a:ea typeface="Open Sans" panose="020B0606030504020204" pitchFamily="34" charset="0"/>
              </a:rPr>
              <a:t>– The downtown area and its businesses are thoroughly loved, with the hope for expansion of business types (i.e., grocery store, pharmacy, retail).</a:t>
            </a:r>
          </a:p>
          <a:p>
            <a:endParaRPr lang="en-US" sz="1800" dirty="0">
              <a:effectLst/>
              <a:latin typeface="Open Sans" panose="020B0606030504020204" pitchFamily="34" charset="0"/>
              <a:ea typeface="Open Sans" panose="020B0606030504020204" pitchFamily="34" charset="0"/>
            </a:endParaRPr>
          </a:p>
          <a:p>
            <a:r>
              <a:rPr lang="en-US" sz="1800" b="1" dirty="0">
                <a:effectLst/>
                <a:latin typeface="Open Sans" panose="020B0606030504020204" pitchFamily="34" charset="0"/>
                <a:ea typeface="Open Sans" panose="020B0606030504020204" pitchFamily="34" charset="0"/>
              </a:rPr>
              <a:t>Promote enhancements to infrastructure </a:t>
            </a:r>
            <a:r>
              <a:rPr lang="en-US" sz="1800" dirty="0">
                <a:effectLst/>
                <a:latin typeface="Open Sans" panose="020B0606030504020204" pitchFamily="34" charset="0"/>
                <a:ea typeface="Open Sans" panose="020B0606030504020204" pitchFamily="34" charset="0"/>
              </a:rPr>
              <a:t>– With a specific focus on pedestrian amenities, rerouting Highway 47 to reduce traffic, and associated physical hardscape improvements.</a:t>
            </a:r>
          </a:p>
          <a:p>
            <a:endParaRPr lang="en-US" sz="1800" dirty="0">
              <a:effectLst/>
              <a:latin typeface="Open Sans" panose="020B0606030504020204" pitchFamily="34" charset="0"/>
              <a:ea typeface="Open Sans" panose="020B0606030504020204" pitchFamily="34" charset="0"/>
            </a:endParaRPr>
          </a:p>
          <a:p>
            <a:pPr marL="0" marR="0">
              <a:lnSpc>
                <a:spcPct val="107000"/>
              </a:lnSpc>
              <a:spcBef>
                <a:spcPts val="795"/>
              </a:spcBef>
              <a:spcAft>
                <a:spcPts val="0"/>
              </a:spcAft>
            </a:pPr>
            <a:r>
              <a:rPr lang="en-US" sz="1800" b="1" dirty="0">
                <a:effectLst/>
                <a:latin typeface="Open Sans" panose="020B0606030504020204" pitchFamily="34" charset="0"/>
                <a:ea typeface="Open Sans" panose="020B0606030504020204" pitchFamily="34" charset="0"/>
              </a:rPr>
              <a:t>Conserve historic features and culture </a:t>
            </a:r>
            <a:r>
              <a:rPr lang="en-US" sz="1800" dirty="0">
                <a:effectLst/>
                <a:latin typeface="Open Sans" panose="020B0606030504020204" pitchFamily="34" charset="0"/>
                <a:ea typeface="Open Sans" panose="020B0606030504020204" pitchFamily="34" charset="0"/>
              </a:rPr>
              <a:t>– Preserving historical buildings and features in town, through architectural guidance and overall downtown aesthetic.</a:t>
            </a:r>
          </a:p>
          <a:p>
            <a:endParaRPr lang="en-US" dirty="0"/>
          </a:p>
        </p:txBody>
      </p:sp>
      <p:sp>
        <p:nvSpPr>
          <p:cNvPr id="5" name="TextBox 4">
            <a:extLst>
              <a:ext uri="{FF2B5EF4-FFF2-40B4-BE49-F238E27FC236}">
                <a16:creationId xmlns:a16="http://schemas.microsoft.com/office/drawing/2014/main" id="{3AB78D19-BB65-CCEF-65BC-E58C10CB2AEF}"/>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Community Engagement Summary</a:t>
            </a:r>
          </a:p>
        </p:txBody>
      </p:sp>
    </p:spTree>
    <p:extLst>
      <p:ext uri="{BB962C8B-B14F-4D97-AF65-F5344CB8AC3E}">
        <p14:creationId xmlns:p14="http://schemas.microsoft.com/office/powerpoint/2010/main" val="176019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a:extLst>
              <a:ext uri="{FF2B5EF4-FFF2-40B4-BE49-F238E27FC236}">
                <a16:creationId xmlns:a16="http://schemas.microsoft.com/office/drawing/2014/main" id="{695919CD-759D-423C-A5D6-41687E985AB9}"/>
              </a:ext>
            </a:extLst>
          </p:cNvPr>
          <p:cNvSpPr txBox="1"/>
          <p:nvPr/>
        </p:nvSpPr>
        <p:spPr>
          <a:xfrm>
            <a:off x="628649" y="409953"/>
            <a:ext cx="10439399" cy="707886"/>
          </a:xfrm>
          <a:prstGeom prst="rect">
            <a:avLst/>
          </a:prstGeom>
          <a:noFill/>
        </p:spPr>
        <p:txBody>
          <a:bodyPr wrap="square" rtlCol="0">
            <a:spAutoFit/>
          </a:bodyPr>
          <a:lstStyle/>
          <a:p>
            <a:r>
              <a:rPr lang="en-US" sz="4000" b="1" dirty="0">
                <a:solidFill>
                  <a:srgbClr val="800000"/>
                </a:solidFill>
              </a:rPr>
              <a:t>What do you love about Carlton today?</a:t>
            </a:r>
          </a:p>
        </p:txBody>
      </p:sp>
      <p:sp>
        <p:nvSpPr>
          <p:cNvPr id="5" name="Content Placeholder 5">
            <a:extLst>
              <a:ext uri="{FF2B5EF4-FFF2-40B4-BE49-F238E27FC236}">
                <a16:creationId xmlns:a16="http://schemas.microsoft.com/office/drawing/2014/main" id="{252C34EB-EE7A-C0E0-0F02-8C3CC79A2138}"/>
              </a:ext>
            </a:extLst>
          </p:cNvPr>
          <p:cNvSpPr txBox="1">
            <a:spLocks/>
          </p:cNvSpPr>
          <p:nvPr/>
        </p:nvSpPr>
        <p:spPr>
          <a:xfrm>
            <a:off x="735331" y="1501679"/>
            <a:ext cx="10439399" cy="44571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Small town atmosphere</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Caring community, safe, family-friendly</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Downtown charm and local businesses</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Historic buildings</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Proximity of Carlton to McMinnville</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Parks – </a:t>
            </a:r>
            <a:r>
              <a:rPr lang="en-US" dirty="0" err="1">
                <a:latin typeface="Open Sans" panose="020B0606030504020204" pitchFamily="34" charset="0"/>
                <a:ea typeface="Open Sans" panose="020B0606030504020204" pitchFamily="34" charset="0"/>
                <a:cs typeface="Open Sans" panose="020B0606030504020204" pitchFamily="34" charset="0"/>
              </a:rPr>
              <a:t>Wennerberg</a:t>
            </a:r>
            <a:r>
              <a:rPr lang="en-US" dirty="0">
                <a:latin typeface="Open Sans" panose="020B0606030504020204" pitchFamily="34" charset="0"/>
                <a:ea typeface="Open Sans" panose="020B0606030504020204" pitchFamily="34" charset="0"/>
                <a:cs typeface="Open Sans" panose="020B0606030504020204" pitchFamily="34" charset="0"/>
              </a:rPr>
              <a:t> Park, pool</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Walkability</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Rural/country/agricultural aesthetic</a:t>
            </a:r>
          </a:p>
        </p:txBody>
      </p:sp>
      <p:sp>
        <p:nvSpPr>
          <p:cNvPr id="6" name="TextBox 5">
            <a:extLst>
              <a:ext uri="{FF2B5EF4-FFF2-40B4-BE49-F238E27FC236}">
                <a16:creationId xmlns:a16="http://schemas.microsoft.com/office/drawing/2014/main" id="{4EC69939-EB63-C71D-3832-46F21BED6294}"/>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Community Engagement Summary</a:t>
            </a:r>
          </a:p>
        </p:txBody>
      </p:sp>
    </p:spTree>
    <p:extLst>
      <p:ext uri="{BB962C8B-B14F-4D97-AF65-F5344CB8AC3E}">
        <p14:creationId xmlns:p14="http://schemas.microsoft.com/office/powerpoint/2010/main" val="1743588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a:extLst>
              <a:ext uri="{FF2B5EF4-FFF2-40B4-BE49-F238E27FC236}">
                <a16:creationId xmlns:a16="http://schemas.microsoft.com/office/drawing/2014/main" id="{695919CD-759D-423C-A5D6-41687E985AB9}"/>
              </a:ext>
            </a:extLst>
          </p:cNvPr>
          <p:cNvSpPr txBox="1"/>
          <p:nvPr/>
        </p:nvSpPr>
        <p:spPr>
          <a:xfrm>
            <a:off x="628649" y="409953"/>
            <a:ext cx="10439399" cy="707886"/>
          </a:xfrm>
          <a:prstGeom prst="rect">
            <a:avLst/>
          </a:prstGeom>
          <a:noFill/>
        </p:spPr>
        <p:txBody>
          <a:bodyPr wrap="square" rtlCol="0">
            <a:spAutoFit/>
          </a:bodyPr>
          <a:lstStyle/>
          <a:p>
            <a:r>
              <a:rPr lang="en-US" sz="4000" b="1" dirty="0">
                <a:solidFill>
                  <a:srgbClr val="800000"/>
                </a:solidFill>
              </a:rPr>
              <a:t>What would you like to change in the future?</a:t>
            </a:r>
          </a:p>
        </p:txBody>
      </p:sp>
      <p:sp>
        <p:nvSpPr>
          <p:cNvPr id="5" name="Content Placeholder 5">
            <a:extLst>
              <a:ext uri="{FF2B5EF4-FFF2-40B4-BE49-F238E27FC236}">
                <a16:creationId xmlns:a16="http://schemas.microsoft.com/office/drawing/2014/main" id="{252C34EB-EE7A-C0E0-0F02-8C3CC79A2138}"/>
              </a:ext>
            </a:extLst>
          </p:cNvPr>
          <p:cNvSpPr txBox="1">
            <a:spLocks/>
          </p:cNvSpPr>
          <p:nvPr/>
        </p:nvSpPr>
        <p:spPr>
          <a:xfrm>
            <a:off x="735331" y="1501679"/>
            <a:ext cx="10439399" cy="44571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Infrastructure and maintenance improvements – bike lanes, walking paths, streetscape, school improvements</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Improved traffic conditions</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Community center or town hall</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More diverse business types – grocery store with fresh produce</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More recreation options – parks, trails, gathering places</a:t>
            </a:r>
          </a:p>
          <a:p>
            <a:pPr marL="457200" indent="-457200" algn="l">
              <a:lnSpc>
                <a:spcPct val="100000"/>
              </a:lnSpc>
              <a:spcBef>
                <a:spcPts val="1200"/>
              </a:spcBef>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Concern about growing unaffordability for housing and water</a:t>
            </a:r>
          </a:p>
        </p:txBody>
      </p:sp>
      <p:sp>
        <p:nvSpPr>
          <p:cNvPr id="6" name="TextBox 5">
            <a:extLst>
              <a:ext uri="{FF2B5EF4-FFF2-40B4-BE49-F238E27FC236}">
                <a16:creationId xmlns:a16="http://schemas.microsoft.com/office/drawing/2014/main" id="{7AC8C4BD-BDB9-EA2A-6EA0-F849F1265D3A}"/>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Community Engagement Summary</a:t>
            </a:r>
          </a:p>
        </p:txBody>
      </p:sp>
    </p:spTree>
    <p:extLst>
      <p:ext uri="{BB962C8B-B14F-4D97-AF65-F5344CB8AC3E}">
        <p14:creationId xmlns:p14="http://schemas.microsoft.com/office/powerpoint/2010/main" val="2702667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0"/>
            <a:ext cx="121920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a:extLst>
              <a:ext uri="{FF2B5EF4-FFF2-40B4-BE49-F238E27FC236}">
                <a16:creationId xmlns:a16="http://schemas.microsoft.com/office/drawing/2014/main" id="{FF8345A0-C51F-4424-885A-721692290DBB}"/>
              </a:ext>
            </a:extLst>
          </p:cNvPr>
          <p:cNvSpPr txBox="1"/>
          <p:nvPr/>
        </p:nvSpPr>
        <p:spPr>
          <a:xfrm>
            <a:off x="2913545" y="1869162"/>
            <a:ext cx="6364910" cy="2123658"/>
          </a:xfrm>
          <a:prstGeom prst="rect">
            <a:avLst/>
          </a:prstGeom>
          <a:noFill/>
        </p:spPr>
        <p:txBody>
          <a:bodyPr wrap="square" rtlCol="0">
            <a:spAutoFit/>
          </a:bodyPr>
          <a:lstStyle/>
          <a:p>
            <a:pPr algn="ctr"/>
            <a:r>
              <a:rPr lang="en-US" sz="6600" b="1" dirty="0">
                <a:solidFill>
                  <a:schemeClr val="bg1"/>
                </a:solidFill>
              </a:rPr>
              <a:t>Draft Vision Statement</a:t>
            </a:r>
          </a:p>
        </p:txBody>
      </p:sp>
    </p:spTree>
    <p:extLst>
      <p:ext uri="{BB962C8B-B14F-4D97-AF65-F5344CB8AC3E}">
        <p14:creationId xmlns:p14="http://schemas.microsoft.com/office/powerpoint/2010/main" val="2794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a:extLst>
              <a:ext uri="{FF2B5EF4-FFF2-40B4-BE49-F238E27FC236}">
                <a16:creationId xmlns:a16="http://schemas.microsoft.com/office/drawing/2014/main" id="{E1CA3164-FDC1-4CCD-BE98-5B44D0B77F2C}"/>
              </a:ext>
            </a:extLst>
          </p:cNvPr>
          <p:cNvCxnSpPr/>
          <p:nvPr/>
        </p:nvCxnSpPr>
        <p:spPr>
          <a:xfrm>
            <a:off x="5396301" y="2087513"/>
            <a:ext cx="0" cy="748948"/>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0797A59-B86C-4DDE-9588-52EE535F24BB}"/>
              </a:ext>
            </a:extLst>
          </p:cNvPr>
          <p:cNvSpPr/>
          <p:nvPr/>
        </p:nvSpPr>
        <p:spPr>
          <a:xfrm>
            <a:off x="3783286" y="667498"/>
            <a:ext cx="4632739" cy="584775"/>
          </a:xfrm>
          <a:prstGeom prst="rect">
            <a:avLst/>
          </a:prstGeom>
        </p:spPr>
        <p:txBody>
          <a:bodyPr wrap="square">
            <a:spAutoFit/>
          </a:bodyPr>
          <a:lstStyle/>
          <a:p>
            <a:pPr algn="ctr"/>
            <a:r>
              <a:rPr lang="en-US" sz="3200" b="1" dirty="0">
                <a:solidFill>
                  <a:srgbClr val="002060"/>
                </a:solidFill>
                <a:latin typeface="Calibri" panose="020F0502020204030204" pitchFamily="34" charset="0"/>
              </a:rPr>
              <a:t>Vision Statement</a:t>
            </a:r>
            <a:endParaRPr lang="en-US" sz="3200" b="1" i="0" u="none" strike="noStrike" baseline="0" dirty="0">
              <a:solidFill>
                <a:srgbClr val="002060"/>
              </a:solidFill>
              <a:latin typeface="Calibri" panose="020F0502020204030204" pitchFamily="34" charset="0"/>
            </a:endParaRPr>
          </a:p>
        </p:txBody>
      </p:sp>
      <p:sp>
        <p:nvSpPr>
          <p:cNvPr id="55" name="Rectangle: Rounded Corners 54">
            <a:extLst>
              <a:ext uri="{FF2B5EF4-FFF2-40B4-BE49-F238E27FC236}">
                <a16:creationId xmlns:a16="http://schemas.microsoft.com/office/drawing/2014/main" id="{975DA40C-C281-4984-AFCA-E847811FD21F}"/>
              </a:ext>
            </a:extLst>
          </p:cNvPr>
          <p:cNvSpPr/>
          <p:nvPr/>
        </p:nvSpPr>
        <p:spPr>
          <a:xfrm>
            <a:off x="1086150" y="1364491"/>
            <a:ext cx="10058395" cy="584775"/>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The “what,” i.e. basic direction</a:t>
            </a:r>
          </a:p>
        </p:txBody>
      </p:sp>
      <p:cxnSp>
        <p:nvCxnSpPr>
          <p:cNvPr id="59" name="Connector: Elbow 58">
            <a:extLst>
              <a:ext uri="{FF2B5EF4-FFF2-40B4-BE49-F238E27FC236}">
                <a16:creationId xmlns:a16="http://schemas.microsoft.com/office/drawing/2014/main" id="{E1399DBA-17EB-41CF-B8DA-4002F1250A88}"/>
              </a:ext>
            </a:extLst>
          </p:cNvPr>
          <p:cNvCxnSpPr>
            <a:cxnSpLocks/>
          </p:cNvCxnSpPr>
          <p:nvPr/>
        </p:nvCxnSpPr>
        <p:spPr>
          <a:xfrm>
            <a:off x="5404956" y="2113542"/>
            <a:ext cx="1420785" cy="726788"/>
          </a:xfrm>
          <a:prstGeom prst="bentConnector3">
            <a:avLst>
              <a:gd name="adj1" fmla="val 99035"/>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27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a:extLst>
              <a:ext uri="{FF2B5EF4-FFF2-40B4-BE49-F238E27FC236}">
                <a16:creationId xmlns:a16="http://schemas.microsoft.com/office/drawing/2014/main" id="{E1CA3164-FDC1-4CCD-BE98-5B44D0B77F2C}"/>
              </a:ext>
            </a:extLst>
          </p:cNvPr>
          <p:cNvCxnSpPr/>
          <p:nvPr/>
        </p:nvCxnSpPr>
        <p:spPr>
          <a:xfrm>
            <a:off x="5396301" y="2087513"/>
            <a:ext cx="0" cy="748948"/>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0797A59-B86C-4DDE-9588-52EE535F24BB}"/>
              </a:ext>
            </a:extLst>
          </p:cNvPr>
          <p:cNvSpPr/>
          <p:nvPr/>
        </p:nvSpPr>
        <p:spPr>
          <a:xfrm>
            <a:off x="3783286" y="667498"/>
            <a:ext cx="4632739" cy="584775"/>
          </a:xfrm>
          <a:prstGeom prst="rect">
            <a:avLst/>
          </a:prstGeom>
        </p:spPr>
        <p:txBody>
          <a:bodyPr wrap="square">
            <a:spAutoFit/>
          </a:bodyPr>
          <a:lstStyle/>
          <a:p>
            <a:pPr algn="ctr"/>
            <a:r>
              <a:rPr lang="en-US" sz="3200" b="1" dirty="0">
                <a:solidFill>
                  <a:srgbClr val="002060"/>
                </a:solidFill>
                <a:latin typeface="Calibri" panose="020F0502020204030204" pitchFamily="34" charset="0"/>
              </a:rPr>
              <a:t>Vision Statement</a:t>
            </a:r>
            <a:endParaRPr lang="en-US" sz="3200" b="1" i="0" u="none" strike="noStrike" baseline="0" dirty="0">
              <a:solidFill>
                <a:srgbClr val="002060"/>
              </a:solidFill>
              <a:latin typeface="Calibri" panose="020F0502020204030204" pitchFamily="34" charset="0"/>
            </a:endParaRPr>
          </a:p>
        </p:txBody>
      </p:sp>
      <p:sp>
        <p:nvSpPr>
          <p:cNvPr id="41" name="Rectangle 40">
            <a:extLst>
              <a:ext uri="{FF2B5EF4-FFF2-40B4-BE49-F238E27FC236}">
                <a16:creationId xmlns:a16="http://schemas.microsoft.com/office/drawing/2014/main" id="{228A8649-138E-4C38-8A18-58F1AD57EB21}"/>
              </a:ext>
            </a:extLst>
          </p:cNvPr>
          <p:cNvSpPr/>
          <p:nvPr/>
        </p:nvSpPr>
        <p:spPr>
          <a:xfrm>
            <a:off x="4274560" y="2844225"/>
            <a:ext cx="3489653" cy="584775"/>
          </a:xfrm>
          <a:prstGeom prst="rect">
            <a:avLst/>
          </a:prstGeom>
        </p:spPr>
        <p:txBody>
          <a:bodyPr wrap="square">
            <a:spAutoFit/>
          </a:bodyPr>
          <a:lstStyle/>
          <a:p>
            <a:pPr algn="ctr"/>
            <a:r>
              <a:rPr lang="en-US" sz="3200" b="1" dirty="0">
                <a:solidFill>
                  <a:srgbClr val="002060"/>
                </a:solidFill>
                <a:latin typeface="Calibri" panose="020F0502020204030204" pitchFamily="34" charset="0"/>
              </a:rPr>
              <a:t>Goals Statements</a:t>
            </a:r>
            <a:endParaRPr lang="en-US" sz="3200" b="1" i="0" u="none" strike="noStrike" baseline="0" dirty="0">
              <a:solidFill>
                <a:srgbClr val="002060"/>
              </a:solidFill>
              <a:latin typeface="Calibri" panose="020F0502020204030204" pitchFamily="34" charset="0"/>
            </a:endParaRPr>
          </a:p>
        </p:txBody>
      </p:sp>
      <p:sp>
        <p:nvSpPr>
          <p:cNvPr id="56" name="Rectangle: Rounded Corners 55">
            <a:extLst>
              <a:ext uri="{FF2B5EF4-FFF2-40B4-BE49-F238E27FC236}">
                <a16:creationId xmlns:a16="http://schemas.microsoft.com/office/drawing/2014/main" id="{1CE93996-9912-49B4-B25A-A17DE4F34FF8}"/>
              </a:ext>
            </a:extLst>
          </p:cNvPr>
          <p:cNvSpPr/>
          <p:nvPr/>
        </p:nvSpPr>
        <p:spPr>
          <a:xfrm>
            <a:off x="2524384" y="3456428"/>
            <a:ext cx="7638087" cy="634013"/>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The “where to,” i.e. what we must achieve to get there</a:t>
            </a:r>
          </a:p>
        </p:txBody>
      </p:sp>
      <p:cxnSp>
        <p:nvCxnSpPr>
          <p:cNvPr id="59" name="Connector: Elbow 58">
            <a:extLst>
              <a:ext uri="{FF2B5EF4-FFF2-40B4-BE49-F238E27FC236}">
                <a16:creationId xmlns:a16="http://schemas.microsoft.com/office/drawing/2014/main" id="{E1399DBA-17EB-41CF-B8DA-4002F1250A88}"/>
              </a:ext>
            </a:extLst>
          </p:cNvPr>
          <p:cNvCxnSpPr>
            <a:cxnSpLocks/>
          </p:cNvCxnSpPr>
          <p:nvPr/>
        </p:nvCxnSpPr>
        <p:spPr>
          <a:xfrm>
            <a:off x="5404956" y="2113542"/>
            <a:ext cx="1420785" cy="726788"/>
          </a:xfrm>
          <a:prstGeom prst="bentConnector3">
            <a:avLst>
              <a:gd name="adj1" fmla="val 99035"/>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D254362-C8B7-4246-A65E-7E8AFD1334EF}"/>
              </a:ext>
            </a:extLst>
          </p:cNvPr>
          <p:cNvSpPr/>
          <p:nvPr/>
        </p:nvSpPr>
        <p:spPr>
          <a:xfrm>
            <a:off x="1086150" y="1364491"/>
            <a:ext cx="10058395" cy="584775"/>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The “what,” i.e. basic direction</a:t>
            </a:r>
          </a:p>
        </p:txBody>
      </p:sp>
    </p:spTree>
    <p:extLst>
      <p:ext uri="{BB962C8B-B14F-4D97-AF65-F5344CB8AC3E}">
        <p14:creationId xmlns:p14="http://schemas.microsoft.com/office/powerpoint/2010/main" val="1707924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B651BBA-899B-4663-9544-F0A6C58D28D6}"/>
              </a:ext>
            </a:extLst>
          </p:cNvPr>
          <p:cNvSpPr/>
          <p:nvPr/>
        </p:nvSpPr>
        <p:spPr>
          <a:xfrm>
            <a:off x="4581610" y="5252134"/>
            <a:ext cx="3489654" cy="584775"/>
          </a:xfrm>
          <a:prstGeom prst="rect">
            <a:avLst/>
          </a:prstGeom>
        </p:spPr>
        <p:txBody>
          <a:bodyPr wrap="square">
            <a:spAutoFit/>
          </a:bodyPr>
          <a:lstStyle/>
          <a:p>
            <a:pPr algn="ctr"/>
            <a:r>
              <a:rPr lang="en-US" sz="3200" b="1" dirty="0">
                <a:solidFill>
                  <a:srgbClr val="002060"/>
                </a:solidFill>
                <a:latin typeface="Calibri" panose="020F0502020204030204" pitchFamily="34" charset="0"/>
              </a:rPr>
              <a:t>Policy Direction</a:t>
            </a:r>
            <a:endParaRPr lang="en-US" sz="3200" b="1" i="0" u="none" strike="noStrike" baseline="0" dirty="0">
              <a:solidFill>
                <a:srgbClr val="002060"/>
              </a:solidFill>
              <a:latin typeface="Calibri" panose="020F0502020204030204" pitchFamily="34" charset="0"/>
            </a:endParaRPr>
          </a:p>
        </p:txBody>
      </p:sp>
      <p:cxnSp>
        <p:nvCxnSpPr>
          <p:cNvPr id="31" name="Straight Arrow Connector 30">
            <a:extLst>
              <a:ext uri="{FF2B5EF4-FFF2-40B4-BE49-F238E27FC236}">
                <a16:creationId xmlns:a16="http://schemas.microsoft.com/office/drawing/2014/main" id="{E1CA3164-FDC1-4CCD-BE98-5B44D0B77F2C}"/>
              </a:ext>
            </a:extLst>
          </p:cNvPr>
          <p:cNvCxnSpPr/>
          <p:nvPr/>
        </p:nvCxnSpPr>
        <p:spPr>
          <a:xfrm>
            <a:off x="5396301" y="2087513"/>
            <a:ext cx="0" cy="748948"/>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0797A59-B86C-4DDE-9588-52EE535F24BB}"/>
              </a:ext>
            </a:extLst>
          </p:cNvPr>
          <p:cNvSpPr/>
          <p:nvPr/>
        </p:nvSpPr>
        <p:spPr>
          <a:xfrm>
            <a:off x="3783286" y="667498"/>
            <a:ext cx="4632739" cy="584775"/>
          </a:xfrm>
          <a:prstGeom prst="rect">
            <a:avLst/>
          </a:prstGeom>
        </p:spPr>
        <p:txBody>
          <a:bodyPr wrap="square">
            <a:spAutoFit/>
          </a:bodyPr>
          <a:lstStyle/>
          <a:p>
            <a:pPr algn="ctr"/>
            <a:r>
              <a:rPr lang="en-US" sz="3200" b="1" dirty="0">
                <a:solidFill>
                  <a:srgbClr val="002060"/>
                </a:solidFill>
                <a:latin typeface="Calibri" panose="020F0502020204030204" pitchFamily="34" charset="0"/>
              </a:rPr>
              <a:t>Vision Statement</a:t>
            </a:r>
            <a:endParaRPr lang="en-US" sz="3200" b="1" i="0" u="none" strike="noStrike" baseline="0" dirty="0">
              <a:solidFill>
                <a:srgbClr val="002060"/>
              </a:solidFill>
              <a:latin typeface="Calibri" panose="020F0502020204030204" pitchFamily="34" charset="0"/>
            </a:endParaRPr>
          </a:p>
        </p:txBody>
      </p:sp>
      <p:sp>
        <p:nvSpPr>
          <p:cNvPr id="41" name="Rectangle 40">
            <a:extLst>
              <a:ext uri="{FF2B5EF4-FFF2-40B4-BE49-F238E27FC236}">
                <a16:creationId xmlns:a16="http://schemas.microsoft.com/office/drawing/2014/main" id="{228A8649-138E-4C38-8A18-58F1AD57EB21}"/>
              </a:ext>
            </a:extLst>
          </p:cNvPr>
          <p:cNvSpPr/>
          <p:nvPr/>
        </p:nvSpPr>
        <p:spPr>
          <a:xfrm>
            <a:off x="4274560" y="2844225"/>
            <a:ext cx="3489653" cy="584775"/>
          </a:xfrm>
          <a:prstGeom prst="rect">
            <a:avLst/>
          </a:prstGeom>
        </p:spPr>
        <p:txBody>
          <a:bodyPr wrap="square">
            <a:spAutoFit/>
          </a:bodyPr>
          <a:lstStyle/>
          <a:p>
            <a:pPr algn="ctr"/>
            <a:r>
              <a:rPr lang="en-US" sz="3200" b="1" dirty="0">
                <a:solidFill>
                  <a:srgbClr val="002060"/>
                </a:solidFill>
                <a:latin typeface="Calibri" panose="020F0502020204030204" pitchFamily="34" charset="0"/>
              </a:rPr>
              <a:t>Goals Statements</a:t>
            </a:r>
            <a:endParaRPr lang="en-US" sz="3200" b="1" i="0" u="none" strike="noStrike" baseline="0" dirty="0">
              <a:solidFill>
                <a:srgbClr val="002060"/>
              </a:solidFill>
              <a:latin typeface="Calibri" panose="020F0502020204030204" pitchFamily="34" charset="0"/>
            </a:endParaRPr>
          </a:p>
        </p:txBody>
      </p:sp>
      <p:cxnSp>
        <p:nvCxnSpPr>
          <p:cNvPr id="42" name="Connector: Elbow 41">
            <a:extLst>
              <a:ext uri="{FF2B5EF4-FFF2-40B4-BE49-F238E27FC236}">
                <a16:creationId xmlns:a16="http://schemas.microsoft.com/office/drawing/2014/main" id="{6DAEB1F6-F231-4E62-8D9D-6B5ECCC1F275}"/>
              </a:ext>
            </a:extLst>
          </p:cNvPr>
          <p:cNvCxnSpPr>
            <a:cxnSpLocks/>
          </p:cNvCxnSpPr>
          <p:nvPr/>
        </p:nvCxnSpPr>
        <p:spPr>
          <a:xfrm rot="10800000" flipV="1">
            <a:off x="4921027" y="4393008"/>
            <a:ext cx="1406707" cy="634299"/>
          </a:xfrm>
          <a:prstGeom prst="bentConnector3">
            <a:avLst>
              <a:gd name="adj1" fmla="val 100558"/>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364E7BD0-9086-4343-9528-6E50F7E2B137}"/>
              </a:ext>
            </a:extLst>
          </p:cNvPr>
          <p:cNvCxnSpPr>
            <a:cxnSpLocks/>
          </p:cNvCxnSpPr>
          <p:nvPr/>
        </p:nvCxnSpPr>
        <p:spPr>
          <a:xfrm>
            <a:off x="6343428" y="4393008"/>
            <a:ext cx="1420785" cy="726788"/>
          </a:xfrm>
          <a:prstGeom prst="bentConnector3">
            <a:avLst>
              <a:gd name="adj1" fmla="val 99035"/>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1CE93996-9912-49B4-B25A-A17DE4F34FF8}"/>
              </a:ext>
            </a:extLst>
          </p:cNvPr>
          <p:cNvSpPr/>
          <p:nvPr/>
        </p:nvSpPr>
        <p:spPr>
          <a:xfrm>
            <a:off x="2524384" y="3456428"/>
            <a:ext cx="7638087" cy="634013"/>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The “where to,” i.e. what we must achieve to get there</a:t>
            </a:r>
          </a:p>
        </p:txBody>
      </p:sp>
      <p:sp>
        <p:nvSpPr>
          <p:cNvPr id="57" name="Rectangle: Rounded Corners 56">
            <a:extLst>
              <a:ext uri="{FF2B5EF4-FFF2-40B4-BE49-F238E27FC236}">
                <a16:creationId xmlns:a16="http://schemas.microsoft.com/office/drawing/2014/main" id="{66DF3ACA-7094-4B64-B7D0-35D97B76FDD9}"/>
              </a:ext>
            </a:extLst>
          </p:cNvPr>
          <p:cNvSpPr/>
          <p:nvPr/>
        </p:nvSpPr>
        <p:spPr>
          <a:xfrm>
            <a:off x="3451714" y="5816901"/>
            <a:ext cx="5749447" cy="584775"/>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The “how,” i.e. specific outcomes</a:t>
            </a:r>
          </a:p>
        </p:txBody>
      </p:sp>
      <p:cxnSp>
        <p:nvCxnSpPr>
          <p:cNvPr id="58" name="Straight Arrow Connector 57">
            <a:extLst>
              <a:ext uri="{FF2B5EF4-FFF2-40B4-BE49-F238E27FC236}">
                <a16:creationId xmlns:a16="http://schemas.microsoft.com/office/drawing/2014/main" id="{E367804C-902A-4DC0-A666-0723D6A847CC}"/>
              </a:ext>
            </a:extLst>
          </p:cNvPr>
          <p:cNvCxnSpPr/>
          <p:nvPr/>
        </p:nvCxnSpPr>
        <p:spPr>
          <a:xfrm>
            <a:off x="6343428" y="4365974"/>
            <a:ext cx="0" cy="748948"/>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E1399DBA-17EB-41CF-B8DA-4002F1250A88}"/>
              </a:ext>
            </a:extLst>
          </p:cNvPr>
          <p:cNvCxnSpPr>
            <a:cxnSpLocks/>
          </p:cNvCxnSpPr>
          <p:nvPr/>
        </p:nvCxnSpPr>
        <p:spPr>
          <a:xfrm>
            <a:off x="5404956" y="2113542"/>
            <a:ext cx="1420785" cy="726788"/>
          </a:xfrm>
          <a:prstGeom prst="bentConnector3">
            <a:avLst>
              <a:gd name="adj1" fmla="val 99035"/>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E5F08EC9-2B6A-4D22-90F3-7FAFEE8CC7D6}"/>
              </a:ext>
            </a:extLst>
          </p:cNvPr>
          <p:cNvSpPr/>
          <p:nvPr/>
        </p:nvSpPr>
        <p:spPr>
          <a:xfrm>
            <a:off x="1086150" y="1364491"/>
            <a:ext cx="10058395" cy="584775"/>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The “what,” i.e. basic direction</a:t>
            </a:r>
          </a:p>
        </p:txBody>
      </p:sp>
    </p:spTree>
    <p:extLst>
      <p:ext uri="{BB962C8B-B14F-4D97-AF65-F5344CB8AC3E}">
        <p14:creationId xmlns:p14="http://schemas.microsoft.com/office/powerpoint/2010/main" val="146613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 name="TextBox 9">
            <a:extLst>
              <a:ext uri="{FF2B5EF4-FFF2-40B4-BE49-F238E27FC236}">
                <a16:creationId xmlns:a16="http://schemas.microsoft.com/office/drawing/2014/main" id="{E7251E34-C8A3-4CDB-8E23-FF35BC56EDCF}"/>
              </a:ext>
            </a:extLst>
          </p:cNvPr>
          <p:cNvSpPr txBox="1"/>
          <p:nvPr/>
        </p:nvSpPr>
        <p:spPr>
          <a:xfrm>
            <a:off x="628651" y="459642"/>
            <a:ext cx="10416720" cy="707886"/>
          </a:xfrm>
          <a:prstGeom prst="rect">
            <a:avLst/>
          </a:prstGeom>
          <a:noFill/>
        </p:spPr>
        <p:txBody>
          <a:bodyPr wrap="square" rtlCol="0">
            <a:spAutoFit/>
          </a:bodyPr>
          <a:lstStyle/>
          <a:p>
            <a:r>
              <a:rPr lang="en-US" sz="4000" b="1" dirty="0">
                <a:solidFill>
                  <a:srgbClr val="800000"/>
                </a:solidFill>
              </a:rPr>
              <a:t>Agenda</a:t>
            </a:r>
          </a:p>
        </p:txBody>
      </p:sp>
      <p:sp>
        <p:nvSpPr>
          <p:cNvPr id="11" name="Content Placeholder 5">
            <a:extLst>
              <a:ext uri="{FF2B5EF4-FFF2-40B4-BE49-F238E27FC236}">
                <a16:creationId xmlns:a16="http://schemas.microsoft.com/office/drawing/2014/main" id="{DCB11ABC-F78D-4C8E-86C2-23534AE17E27}"/>
              </a:ext>
            </a:extLst>
          </p:cNvPr>
          <p:cNvSpPr txBox="1">
            <a:spLocks/>
          </p:cNvSpPr>
          <p:nvPr/>
        </p:nvSpPr>
        <p:spPr>
          <a:xfrm>
            <a:off x="628651" y="1501679"/>
            <a:ext cx="7006589" cy="39847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000" dirty="0"/>
              <a:t>Welcome </a:t>
            </a:r>
          </a:p>
          <a:p>
            <a:pPr marL="457200" indent="-457200" algn="l">
              <a:buFont typeface="Arial" panose="020B0604020202020204" pitchFamily="34" charset="0"/>
              <a:buChar char="•"/>
            </a:pPr>
            <a:r>
              <a:rPr lang="en-US" sz="3000" dirty="0"/>
              <a:t>Project Overview</a:t>
            </a:r>
          </a:p>
          <a:p>
            <a:pPr marL="457200" indent="-457200" algn="l">
              <a:buFont typeface="Arial" panose="020B0604020202020204" pitchFamily="34" charset="0"/>
              <a:buChar char="•"/>
            </a:pPr>
            <a:r>
              <a:rPr lang="en-US" sz="3000" dirty="0"/>
              <a:t>Community Outreach Summary</a:t>
            </a:r>
          </a:p>
          <a:p>
            <a:pPr marL="457200" indent="-457200" algn="l">
              <a:buFont typeface="Arial" panose="020B0604020202020204" pitchFamily="34" charset="0"/>
              <a:buChar char="•"/>
            </a:pPr>
            <a:r>
              <a:rPr lang="en-US" sz="3000" dirty="0"/>
              <a:t>Draft Vision (Discussion)</a:t>
            </a:r>
          </a:p>
          <a:p>
            <a:pPr marL="457200" indent="-457200" algn="l">
              <a:buFont typeface="Arial" panose="020B0604020202020204" pitchFamily="34" charset="0"/>
              <a:buChar char="•"/>
            </a:pPr>
            <a:r>
              <a:rPr lang="en-US" sz="3000" dirty="0"/>
              <a:t>Vision Statements (Activity)</a:t>
            </a:r>
          </a:p>
          <a:p>
            <a:pPr marL="457200" indent="-457200" algn="l">
              <a:buFont typeface="Arial" panose="020B0604020202020204" pitchFamily="34" charset="0"/>
              <a:buChar char="•"/>
            </a:pPr>
            <a:r>
              <a:rPr lang="en-US" sz="3000" dirty="0"/>
              <a:t>Next Steps</a:t>
            </a:r>
          </a:p>
          <a:p>
            <a:pPr marL="457200" indent="-457200" algn="l">
              <a:buFont typeface="Arial" panose="020B0604020202020204" pitchFamily="34" charset="0"/>
              <a:buChar char="•"/>
            </a:pPr>
            <a:r>
              <a:rPr lang="en-US" sz="3000" dirty="0"/>
              <a:t>Adjourn</a:t>
            </a:r>
          </a:p>
        </p:txBody>
      </p:sp>
    </p:spTree>
    <p:extLst>
      <p:ext uri="{BB962C8B-B14F-4D97-AF65-F5344CB8AC3E}">
        <p14:creationId xmlns:p14="http://schemas.microsoft.com/office/powerpoint/2010/main" val="3161611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TextBox 8">
            <a:extLst>
              <a:ext uri="{FF2B5EF4-FFF2-40B4-BE49-F238E27FC236}">
                <a16:creationId xmlns:a16="http://schemas.microsoft.com/office/drawing/2014/main" id="{8AE2D0E6-C673-0E94-D1CF-F009D2B0C952}"/>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Vision Statement</a:t>
            </a:r>
          </a:p>
        </p:txBody>
      </p:sp>
      <p:sp>
        <p:nvSpPr>
          <p:cNvPr id="6" name="TextBox 5">
            <a:extLst>
              <a:ext uri="{FF2B5EF4-FFF2-40B4-BE49-F238E27FC236}">
                <a16:creationId xmlns:a16="http://schemas.microsoft.com/office/drawing/2014/main" id="{7DECB58A-B826-5F56-FBC5-326EC2A9D44F}"/>
              </a:ext>
            </a:extLst>
          </p:cNvPr>
          <p:cNvSpPr txBox="1"/>
          <p:nvPr/>
        </p:nvSpPr>
        <p:spPr>
          <a:xfrm>
            <a:off x="2275372" y="1944678"/>
            <a:ext cx="3927308" cy="830997"/>
          </a:xfrm>
          <a:prstGeom prst="rect">
            <a:avLst/>
          </a:prstGeom>
          <a:noFill/>
        </p:spPr>
        <p:txBody>
          <a:bodyPr wrap="square">
            <a:spAutoFit/>
          </a:bodyPr>
          <a:lstStyle/>
          <a:p>
            <a:pPr marL="0" marR="390525">
              <a:spcBef>
                <a:spcPts val="0"/>
              </a:spcBef>
              <a:spcAft>
                <a:spcPts val="0"/>
              </a:spcAft>
            </a:pPr>
            <a:r>
              <a:rPr lang="en-US" sz="2400" b="1" dirty="0">
                <a:effectLst/>
                <a:latin typeface="Open Sans" panose="020B0606030504020204" pitchFamily="34" charset="0"/>
                <a:ea typeface="Open Sans" panose="020B0606030504020204" pitchFamily="34" charset="0"/>
              </a:rPr>
              <a:t>Rural Heritage and Small-town </a:t>
            </a:r>
            <a:r>
              <a:rPr lang="en-US" sz="2400" b="1" dirty="0">
                <a:latin typeface="Open Sans" panose="020B0606030504020204" pitchFamily="34" charset="0"/>
                <a:ea typeface="Open Sans" panose="020B0606030504020204" pitchFamily="34" charset="0"/>
              </a:rPr>
              <a:t>C</a:t>
            </a:r>
            <a:r>
              <a:rPr lang="en-US" sz="2400" b="1" dirty="0">
                <a:effectLst/>
                <a:latin typeface="Open Sans" panose="020B0606030504020204" pitchFamily="34" charset="0"/>
                <a:ea typeface="Open Sans" panose="020B0606030504020204" pitchFamily="34" charset="0"/>
              </a:rPr>
              <a:t>haracter</a:t>
            </a:r>
            <a:endParaRPr lang="en-US" sz="2400" dirty="0">
              <a:effectLst/>
              <a:latin typeface="Open Sans" panose="020B0606030504020204" pitchFamily="34" charset="0"/>
              <a:ea typeface="Open Sans" panose="020B0606030504020204" pitchFamily="34" charset="0"/>
            </a:endParaRPr>
          </a:p>
        </p:txBody>
      </p:sp>
      <p:sp>
        <p:nvSpPr>
          <p:cNvPr id="10" name="TextBox 9">
            <a:extLst>
              <a:ext uri="{FF2B5EF4-FFF2-40B4-BE49-F238E27FC236}">
                <a16:creationId xmlns:a16="http://schemas.microsoft.com/office/drawing/2014/main" id="{D8278E6A-C6DA-F713-A185-87BD498DE595}"/>
              </a:ext>
            </a:extLst>
          </p:cNvPr>
          <p:cNvSpPr txBox="1"/>
          <p:nvPr/>
        </p:nvSpPr>
        <p:spPr>
          <a:xfrm>
            <a:off x="2275372" y="4285377"/>
            <a:ext cx="3668228" cy="830997"/>
          </a:xfrm>
          <a:prstGeom prst="rect">
            <a:avLst/>
          </a:prstGeom>
          <a:noFill/>
        </p:spPr>
        <p:txBody>
          <a:bodyPr wrap="square">
            <a:spAutoFit/>
          </a:bodyPr>
          <a:lstStyle/>
          <a:p>
            <a:pPr marL="0" marR="390525">
              <a:spcBef>
                <a:spcPts val="0"/>
              </a:spcBef>
              <a:spcAft>
                <a:spcPts val="0"/>
              </a:spcAft>
            </a:pPr>
            <a:r>
              <a:rPr lang="en-US" sz="2400" b="1" dirty="0">
                <a:effectLst/>
                <a:latin typeface="Open Sans" panose="020B0606030504020204" pitchFamily="34" charset="0"/>
                <a:ea typeface="Open Sans" panose="020B0606030504020204" pitchFamily="34" charset="0"/>
              </a:rPr>
              <a:t>Family-Friendly Neighborhoods</a:t>
            </a:r>
            <a:endParaRPr lang="en-US" sz="2400" dirty="0">
              <a:effectLst/>
              <a:latin typeface="Open Sans" panose="020B0606030504020204" pitchFamily="34" charset="0"/>
              <a:ea typeface="Open Sans" panose="020B0606030504020204" pitchFamily="34" charset="0"/>
            </a:endParaRPr>
          </a:p>
        </p:txBody>
      </p:sp>
      <p:sp>
        <p:nvSpPr>
          <p:cNvPr id="11" name="TextBox 10">
            <a:extLst>
              <a:ext uri="{FF2B5EF4-FFF2-40B4-BE49-F238E27FC236}">
                <a16:creationId xmlns:a16="http://schemas.microsoft.com/office/drawing/2014/main" id="{AB805995-0999-13AF-1302-1A25C88587B3}"/>
              </a:ext>
            </a:extLst>
          </p:cNvPr>
          <p:cNvSpPr txBox="1"/>
          <p:nvPr/>
        </p:nvSpPr>
        <p:spPr>
          <a:xfrm>
            <a:off x="8349926" y="1919135"/>
            <a:ext cx="2400589" cy="830997"/>
          </a:xfrm>
          <a:prstGeom prst="rect">
            <a:avLst/>
          </a:prstGeom>
          <a:noFill/>
        </p:spPr>
        <p:txBody>
          <a:bodyPr wrap="square">
            <a:spAutoFit/>
          </a:bodyPr>
          <a:lstStyle/>
          <a:p>
            <a:pPr marL="0" marR="390525">
              <a:spcBef>
                <a:spcPts val="0"/>
              </a:spcBef>
              <a:spcAft>
                <a:spcPts val="0"/>
              </a:spcAft>
            </a:pPr>
            <a:r>
              <a:rPr lang="en-US" sz="2400" b="1" dirty="0">
                <a:effectLst/>
                <a:latin typeface="Open Sans" panose="020B0606030504020204" pitchFamily="34" charset="0"/>
                <a:ea typeface="Open Sans" panose="020B0606030504020204" pitchFamily="34" charset="0"/>
              </a:rPr>
              <a:t>Prosperous Economy</a:t>
            </a:r>
            <a:endParaRPr lang="en-US" sz="2400" dirty="0">
              <a:effectLst/>
              <a:latin typeface="Open Sans" panose="020B0606030504020204" pitchFamily="34" charset="0"/>
              <a:ea typeface="Open Sans" panose="020B0606030504020204" pitchFamily="34" charset="0"/>
            </a:endParaRPr>
          </a:p>
        </p:txBody>
      </p:sp>
      <p:sp>
        <p:nvSpPr>
          <p:cNvPr id="12" name="TextBox 11">
            <a:extLst>
              <a:ext uri="{FF2B5EF4-FFF2-40B4-BE49-F238E27FC236}">
                <a16:creationId xmlns:a16="http://schemas.microsoft.com/office/drawing/2014/main" id="{89055A50-0E25-FC39-35F9-F43F588DEBA2}"/>
              </a:ext>
            </a:extLst>
          </p:cNvPr>
          <p:cNvSpPr txBox="1"/>
          <p:nvPr/>
        </p:nvSpPr>
        <p:spPr>
          <a:xfrm>
            <a:off x="8349926" y="4260982"/>
            <a:ext cx="2889846" cy="830997"/>
          </a:xfrm>
          <a:prstGeom prst="rect">
            <a:avLst/>
          </a:prstGeom>
          <a:noFill/>
        </p:spPr>
        <p:txBody>
          <a:bodyPr wrap="square">
            <a:spAutoFit/>
          </a:bodyPr>
          <a:lstStyle/>
          <a:p>
            <a:pPr marL="0" marR="390525">
              <a:spcBef>
                <a:spcPts val="0"/>
              </a:spcBef>
              <a:spcAft>
                <a:spcPts val="0"/>
              </a:spcAft>
            </a:pPr>
            <a:r>
              <a:rPr lang="en-US" sz="2400" b="1" dirty="0">
                <a:effectLst/>
                <a:latin typeface="Open Sans" panose="020B0606030504020204" pitchFamily="34" charset="0"/>
                <a:ea typeface="Open Sans" panose="020B0606030504020204" pitchFamily="34" charset="0"/>
              </a:rPr>
              <a:t>Well-Planned Infrastructure</a:t>
            </a:r>
            <a:endParaRPr lang="en-US" sz="2400" dirty="0">
              <a:effectLst/>
              <a:latin typeface="Open Sans" panose="020B0606030504020204" pitchFamily="34" charset="0"/>
              <a:ea typeface="Open Sans" panose="020B0606030504020204" pitchFamily="34" charset="0"/>
            </a:endParaRPr>
          </a:p>
        </p:txBody>
      </p:sp>
      <p:sp>
        <p:nvSpPr>
          <p:cNvPr id="13" name="TextBox 12">
            <a:extLst>
              <a:ext uri="{FF2B5EF4-FFF2-40B4-BE49-F238E27FC236}">
                <a16:creationId xmlns:a16="http://schemas.microsoft.com/office/drawing/2014/main" id="{0CD6105E-8C55-3F06-6ED6-B770CBCE419E}"/>
              </a:ext>
            </a:extLst>
          </p:cNvPr>
          <p:cNvSpPr txBox="1"/>
          <p:nvPr/>
        </p:nvSpPr>
        <p:spPr>
          <a:xfrm>
            <a:off x="419390" y="389943"/>
            <a:ext cx="10439399" cy="584775"/>
          </a:xfrm>
          <a:prstGeom prst="rect">
            <a:avLst/>
          </a:prstGeom>
          <a:noFill/>
        </p:spPr>
        <p:txBody>
          <a:bodyPr wrap="square" rtlCol="0">
            <a:spAutoFit/>
          </a:bodyPr>
          <a:lstStyle/>
          <a:p>
            <a:r>
              <a:rPr lang="en-US" sz="3200" b="1" dirty="0"/>
              <a:t>In 2042, Carlton is “A Great Little Town” with:</a:t>
            </a:r>
          </a:p>
        </p:txBody>
      </p:sp>
      <p:pic>
        <p:nvPicPr>
          <p:cNvPr id="3" name="Picture 2" descr="Logo&#10;&#10;Description automatically generated">
            <a:extLst>
              <a:ext uri="{FF2B5EF4-FFF2-40B4-BE49-F238E27FC236}">
                <a16:creationId xmlns:a16="http://schemas.microsoft.com/office/drawing/2014/main" id="{A43E350B-16EF-4433-C9C9-BBBBB8519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120" y="1477021"/>
            <a:ext cx="1716366" cy="1715223"/>
          </a:xfrm>
          <a:prstGeom prst="rect">
            <a:avLst/>
          </a:prstGeom>
        </p:spPr>
      </p:pic>
      <p:pic>
        <p:nvPicPr>
          <p:cNvPr id="5" name="Picture 4" descr="Icon&#10;&#10;Description automatically generated">
            <a:extLst>
              <a:ext uri="{FF2B5EF4-FFF2-40B4-BE49-F238E27FC236}">
                <a16:creationId xmlns:a16="http://schemas.microsoft.com/office/drawing/2014/main" id="{8C05B2D2-A32E-B7A1-7DE5-27E6D1596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120" y="3818871"/>
            <a:ext cx="1716366" cy="1715223"/>
          </a:xfrm>
          <a:prstGeom prst="rect">
            <a:avLst/>
          </a:prstGeom>
        </p:spPr>
      </p:pic>
      <p:pic>
        <p:nvPicPr>
          <p:cNvPr id="14" name="Picture 13" descr="Logo&#10;&#10;Description automatically generated">
            <a:extLst>
              <a:ext uri="{FF2B5EF4-FFF2-40B4-BE49-F238E27FC236}">
                <a16:creationId xmlns:a16="http://schemas.microsoft.com/office/drawing/2014/main" id="{0F623E9D-BCE3-DC36-9979-A7C04874D9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390" y="3818871"/>
            <a:ext cx="1716366" cy="1715223"/>
          </a:xfrm>
          <a:prstGeom prst="rect">
            <a:avLst/>
          </a:prstGeom>
        </p:spPr>
      </p:pic>
      <p:pic>
        <p:nvPicPr>
          <p:cNvPr id="16" name="Picture 15" descr="Logo, icon&#10;&#10;Description automatically generated">
            <a:extLst>
              <a:ext uri="{FF2B5EF4-FFF2-40B4-BE49-F238E27FC236}">
                <a16:creationId xmlns:a16="http://schemas.microsoft.com/office/drawing/2014/main" id="{02A2C939-4B40-1EF6-5EC9-E66EED2666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390" y="1479047"/>
            <a:ext cx="1716366" cy="1715223"/>
          </a:xfrm>
          <a:prstGeom prst="rect">
            <a:avLst/>
          </a:prstGeom>
        </p:spPr>
      </p:pic>
    </p:spTree>
    <p:extLst>
      <p:ext uri="{BB962C8B-B14F-4D97-AF65-F5344CB8AC3E}">
        <p14:creationId xmlns:p14="http://schemas.microsoft.com/office/powerpoint/2010/main" val="2503317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TextBox 8">
            <a:extLst>
              <a:ext uri="{FF2B5EF4-FFF2-40B4-BE49-F238E27FC236}">
                <a16:creationId xmlns:a16="http://schemas.microsoft.com/office/drawing/2014/main" id="{8AE2D0E6-C673-0E94-D1CF-F009D2B0C952}"/>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Draft Vision</a:t>
            </a:r>
          </a:p>
        </p:txBody>
      </p:sp>
      <p:sp>
        <p:nvSpPr>
          <p:cNvPr id="6" name="TextBox 5">
            <a:extLst>
              <a:ext uri="{FF2B5EF4-FFF2-40B4-BE49-F238E27FC236}">
                <a16:creationId xmlns:a16="http://schemas.microsoft.com/office/drawing/2014/main" id="{7DECB58A-B826-5F56-FBC5-326EC2A9D44F}"/>
              </a:ext>
            </a:extLst>
          </p:cNvPr>
          <p:cNvSpPr txBox="1"/>
          <p:nvPr/>
        </p:nvSpPr>
        <p:spPr>
          <a:xfrm>
            <a:off x="556260" y="1132589"/>
            <a:ext cx="5861860" cy="2518638"/>
          </a:xfrm>
          <a:prstGeom prst="rect">
            <a:avLst/>
          </a:prstGeom>
          <a:noFill/>
        </p:spPr>
        <p:txBody>
          <a:bodyPr wrap="square">
            <a:spAutoFit/>
          </a:bodyPr>
          <a:lstStyle/>
          <a:p>
            <a:pPr marL="0" marR="390525">
              <a:spcBef>
                <a:spcPts val="200"/>
              </a:spcBef>
              <a:spcAft>
                <a:spcPts val="0"/>
              </a:spcAft>
            </a:pPr>
            <a:r>
              <a:rPr lang="en-US" sz="2000" b="1" dirty="0">
                <a:solidFill>
                  <a:srgbClr val="841618"/>
                </a:solidFill>
                <a:effectLst/>
                <a:latin typeface="Open Sans" panose="020B0606030504020204" pitchFamily="34" charset="0"/>
                <a:ea typeface="Open Sans" panose="020B0606030504020204" pitchFamily="34" charset="0"/>
              </a:rPr>
              <a:t>Rural Heritage and Small Town </a:t>
            </a:r>
            <a:r>
              <a:rPr lang="en-US" sz="2000" b="1" dirty="0">
                <a:solidFill>
                  <a:srgbClr val="841618"/>
                </a:solidFill>
                <a:latin typeface="Open Sans" panose="020B0606030504020204" pitchFamily="34" charset="0"/>
                <a:ea typeface="Open Sans" panose="020B0606030504020204" pitchFamily="34" charset="0"/>
              </a:rPr>
              <a:t>C</a:t>
            </a:r>
            <a:r>
              <a:rPr lang="en-US" sz="2000" b="1" dirty="0">
                <a:solidFill>
                  <a:srgbClr val="841618"/>
                </a:solidFill>
                <a:effectLst/>
                <a:latin typeface="Open Sans" panose="020B0606030504020204" pitchFamily="34" charset="0"/>
                <a:ea typeface="Open Sans" panose="020B0606030504020204" pitchFamily="34" charset="0"/>
              </a:rPr>
              <a:t>haracter</a:t>
            </a:r>
            <a:endParaRPr lang="en-US" sz="2000" dirty="0">
              <a:solidFill>
                <a:srgbClr val="841618"/>
              </a:solidFill>
              <a:effectLst/>
              <a:latin typeface="Open Sans" panose="020B0606030504020204" pitchFamily="34" charset="0"/>
              <a:ea typeface="Open Sans" panose="020B0606030504020204" pitchFamily="34" charset="0"/>
            </a:endParaRP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Agricultural legacy and rural setting</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Safe, quiet, and quaint</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Community events and gathering places</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Active community members</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Historic preservation</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Generations of families</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Neighbors know and take care of each other</a:t>
            </a:r>
          </a:p>
        </p:txBody>
      </p:sp>
      <p:sp>
        <p:nvSpPr>
          <p:cNvPr id="10" name="TextBox 9">
            <a:extLst>
              <a:ext uri="{FF2B5EF4-FFF2-40B4-BE49-F238E27FC236}">
                <a16:creationId xmlns:a16="http://schemas.microsoft.com/office/drawing/2014/main" id="{D8278E6A-C6DA-F713-A185-87BD498DE595}"/>
              </a:ext>
            </a:extLst>
          </p:cNvPr>
          <p:cNvSpPr txBox="1"/>
          <p:nvPr/>
        </p:nvSpPr>
        <p:spPr>
          <a:xfrm>
            <a:off x="556260" y="3915309"/>
            <a:ext cx="5861860" cy="1610697"/>
          </a:xfrm>
          <a:prstGeom prst="rect">
            <a:avLst/>
          </a:prstGeom>
          <a:noFill/>
        </p:spPr>
        <p:txBody>
          <a:bodyPr wrap="square">
            <a:spAutoFit/>
          </a:bodyPr>
          <a:lstStyle/>
          <a:p>
            <a:pPr marL="0" marR="390525">
              <a:spcBef>
                <a:spcPts val="200"/>
              </a:spcBef>
              <a:spcAft>
                <a:spcPts val="0"/>
              </a:spcAft>
            </a:pPr>
            <a:r>
              <a:rPr lang="en-US" sz="2000" b="1" dirty="0">
                <a:solidFill>
                  <a:srgbClr val="1C6136"/>
                </a:solidFill>
                <a:effectLst/>
                <a:latin typeface="Open Sans" panose="020B0606030504020204" pitchFamily="34" charset="0"/>
                <a:ea typeface="Open Sans" panose="020B0606030504020204" pitchFamily="34" charset="0"/>
              </a:rPr>
              <a:t>Family-Friendly Neighborhoods</a:t>
            </a:r>
            <a:endParaRPr lang="en-US" sz="2000" dirty="0">
              <a:solidFill>
                <a:srgbClr val="1C6136"/>
              </a:solidFill>
              <a:effectLst/>
              <a:latin typeface="Open Sans" panose="020B0606030504020204" pitchFamily="34" charset="0"/>
              <a:ea typeface="Open Sans" panose="020B0606030504020204" pitchFamily="34" charset="0"/>
            </a:endParaRP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Quality, affordable housing</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Safe and connected (walkable)</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Parks and recreation opportunities</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Schools, library, emergency services</a:t>
            </a:r>
          </a:p>
        </p:txBody>
      </p:sp>
      <p:sp>
        <p:nvSpPr>
          <p:cNvPr id="12" name="TextBox 11">
            <a:extLst>
              <a:ext uri="{FF2B5EF4-FFF2-40B4-BE49-F238E27FC236}">
                <a16:creationId xmlns:a16="http://schemas.microsoft.com/office/drawing/2014/main" id="{89055A50-0E25-FC39-35F9-F43F588DEBA2}"/>
              </a:ext>
            </a:extLst>
          </p:cNvPr>
          <p:cNvSpPr txBox="1"/>
          <p:nvPr/>
        </p:nvSpPr>
        <p:spPr>
          <a:xfrm>
            <a:off x="6781800" y="3338985"/>
            <a:ext cx="4998720" cy="2467342"/>
          </a:xfrm>
          <a:prstGeom prst="rect">
            <a:avLst/>
          </a:prstGeom>
          <a:noFill/>
        </p:spPr>
        <p:txBody>
          <a:bodyPr wrap="square">
            <a:spAutoFit/>
          </a:bodyPr>
          <a:lstStyle/>
          <a:p>
            <a:pPr marL="0" marR="390525">
              <a:spcBef>
                <a:spcPts val="200"/>
              </a:spcBef>
              <a:spcAft>
                <a:spcPts val="0"/>
              </a:spcAft>
            </a:pPr>
            <a:r>
              <a:rPr lang="en-US" sz="2000" b="1" dirty="0">
                <a:solidFill>
                  <a:srgbClr val="3AA2C1"/>
                </a:solidFill>
                <a:effectLst/>
                <a:latin typeface="Open Sans" panose="020B0606030504020204" pitchFamily="34" charset="0"/>
                <a:ea typeface="Open Sans" panose="020B0606030504020204" pitchFamily="34" charset="0"/>
              </a:rPr>
              <a:t>Well-Planned Infrastructure</a:t>
            </a:r>
            <a:endParaRPr lang="en-US" sz="2000" dirty="0">
              <a:solidFill>
                <a:srgbClr val="3AA2C1"/>
              </a:solidFill>
              <a:effectLst/>
              <a:latin typeface="Open Sans" panose="020B0606030504020204" pitchFamily="34" charset="0"/>
              <a:ea typeface="Open Sans" panose="020B0606030504020204" pitchFamily="34" charset="0"/>
            </a:endParaRP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Safe and efficient transportation options</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Reliable public utilities (water, sewer, power)</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Responsible governance</a:t>
            </a:r>
          </a:p>
          <a:p>
            <a:pPr marL="342900" marR="158750"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Network of natural spaces and trails</a:t>
            </a:r>
          </a:p>
          <a:p>
            <a:pPr marL="342900" marR="158750"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Preserve natural resources</a:t>
            </a:r>
          </a:p>
        </p:txBody>
      </p:sp>
      <p:sp>
        <p:nvSpPr>
          <p:cNvPr id="13" name="TextBox 12">
            <a:extLst>
              <a:ext uri="{FF2B5EF4-FFF2-40B4-BE49-F238E27FC236}">
                <a16:creationId xmlns:a16="http://schemas.microsoft.com/office/drawing/2014/main" id="{0CD6105E-8C55-3F06-6ED6-B770CBCE419E}"/>
              </a:ext>
            </a:extLst>
          </p:cNvPr>
          <p:cNvSpPr txBox="1"/>
          <p:nvPr/>
        </p:nvSpPr>
        <p:spPr>
          <a:xfrm>
            <a:off x="304801" y="155068"/>
            <a:ext cx="10439399" cy="584775"/>
          </a:xfrm>
          <a:prstGeom prst="rect">
            <a:avLst/>
          </a:prstGeom>
          <a:noFill/>
        </p:spPr>
        <p:txBody>
          <a:bodyPr wrap="square" rtlCol="0">
            <a:spAutoFit/>
          </a:bodyPr>
          <a:lstStyle/>
          <a:p>
            <a:r>
              <a:rPr lang="en-US" sz="3200" b="1" dirty="0"/>
              <a:t>In 2042, Carlton is “A Great Little Town” with:</a:t>
            </a:r>
          </a:p>
        </p:txBody>
      </p:sp>
      <p:sp>
        <p:nvSpPr>
          <p:cNvPr id="14" name="TextBox 13">
            <a:extLst>
              <a:ext uri="{FF2B5EF4-FFF2-40B4-BE49-F238E27FC236}">
                <a16:creationId xmlns:a16="http://schemas.microsoft.com/office/drawing/2014/main" id="{79AC0DA4-DE51-4C14-A5BC-93BCD0DEDBAF}"/>
              </a:ext>
            </a:extLst>
          </p:cNvPr>
          <p:cNvSpPr txBox="1"/>
          <p:nvPr/>
        </p:nvSpPr>
        <p:spPr>
          <a:xfrm>
            <a:off x="6781800" y="1132589"/>
            <a:ext cx="4236720" cy="1887696"/>
          </a:xfrm>
          <a:prstGeom prst="rect">
            <a:avLst/>
          </a:prstGeom>
          <a:noFill/>
        </p:spPr>
        <p:txBody>
          <a:bodyPr wrap="square">
            <a:spAutoFit/>
          </a:bodyPr>
          <a:lstStyle/>
          <a:p>
            <a:pPr marL="0" marR="390525">
              <a:spcBef>
                <a:spcPts val="200"/>
              </a:spcBef>
              <a:spcAft>
                <a:spcPts val="0"/>
              </a:spcAft>
            </a:pPr>
            <a:r>
              <a:rPr lang="en-US" sz="2000" b="1" dirty="0">
                <a:solidFill>
                  <a:srgbClr val="E19E26"/>
                </a:solidFill>
                <a:effectLst/>
                <a:latin typeface="Open Sans" panose="020B0606030504020204" pitchFamily="34" charset="0"/>
                <a:ea typeface="Open Sans" panose="020B0606030504020204" pitchFamily="34" charset="0"/>
              </a:rPr>
              <a:t>Prosperous Economy</a:t>
            </a:r>
            <a:endParaRPr lang="en-US" sz="2000" dirty="0">
              <a:solidFill>
                <a:srgbClr val="E19E26"/>
              </a:solidFill>
              <a:effectLst/>
              <a:latin typeface="Open Sans" panose="020B0606030504020204" pitchFamily="34" charset="0"/>
              <a:ea typeface="Open Sans" panose="020B0606030504020204" pitchFamily="34" charset="0"/>
            </a:endParaRP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Family wage jobs</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Vibrant downtown</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Diverse businesses</a:t>
            </a:r>
          </a:p>
          <a:p>
            <a:pPr marL="342900" marR="390525" lvl="0" indent="-342900">
              <a:spcBef>
                <a:spcPts val="200"/>
              </a:spcBef>
              <a:spcAft>
                <a:spcPts val="0"/>
              </a:spcAft>
              <a:buFont typeface="Symbol" panose="05050102010706020507" pitchFamily="18" charset="2"/>
              <a:buChar char=""/>
            </a:pPr>
            <a:r>
              <a:rPr lang="en-US" dirty="0">
                <a:effectLst/>
                <a:latin typeface="Open Sans" panose="020B0606030504020204" pitchFamily="34" charset="0"/>
                <a:ea typeface="Open Sans" panose="020B0606030504020204" pitchFamily="34" charset="0"/>
              </a:rPr>
              <a:t>Balance the needs of residents with attracting visitors</a:t>
            </a:r>
          </a:p>
        </p:txBody>
      </p:sp>
    </p:spTree>
    <p:extLst>
      <p:ext uri="{BB962C8B-B14F-4D97-AF65-F5344CB8AC3E}">
        <p14:creationId xmlns:p14="http://schemas.microsoft.com/office/powerpoint/2010/main" val="831217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8345A0-C51F-4424-885A-721692290DBB}"/>
              </a:ext>
            </a:extLst>
          </p:cNvPr>
          <p:cNvSpPr txBox="1"/>
          <p:nvPr/>
        </p:nvSpPr>
        <p:spPr>
          <a:xfrm>
            <a:off x="1476143" y="1518275"/>
            <a:ext cx="9239713" cy="3046988"/>
          </a:xfrm>
          <a:prstGeom prst="rect">
            <a:avLst/>
          </a:prstGeom>
          <a:noFill/>
        </p:spPr>
        <p:txBody>
          <a:bodyPr wrap="square" rtlCol="0">
            <a:spAutoFit/>
          </a:bodyPr>
          <a:lstStyle/>
          <a:p>
            <a:r>
              <a:rPr lang="en-US" sz="4800" b="1" dirty="0">
                <a:solidFill>
                  <a:srgbClr val="800000"/>
                </a:solidFill>
              </a:rPr>
              <a:t>Do these vision themes capture your vision for Carlton?</a:t>
            </a:r>
          </a:p>
          <a:p>
            <a:endParaRPr lang="en-US" sz="4800" b="1" dirty="0">
              <a:solidFill>
                <a:srgbClr val="800000"/>
              </a:solidFill>
            </a:endParaRPr>
          </a:p>
          <a:p>
            <a:r>
              <a:rPr lang="en-US" sz="4800" b="1" dirty="0">
                <a:solidFill>
                  <a:srgbClr val="800000"/>
                </a:solidFill>
              </a:rPr>
              <a:t>Is anything missing? </a:t>
            </a:r>
          </a:p>
        </p:txBody>
      </p:sp>
    </p:spTree>
    <p:extLst>
      <p:ext uri="{BB962C8B-B14F-4D97-AF65-F5344CB8AC3E}">
        <p14:creationId xmlns:p14="http://schemas.microsoft.com/office/powerpoint/2010/main" val="593407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0"/>
            <a:ext cx="121920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a:extLst>
              <a:ext uri="{FF2B5EF4-FFF2-40B4-BE49-F238E27FC236}">
                <a16:creationId xmlns:a16="http://schemas.microsoft.com/office/drawing/2014/main" id="{FF8345A0-C51F-4424-885A-721692290DBB}"/>
              </a:ext>
            </a:extLst>
          </p:cNvPr>
          <p:cNvSpPr txBox="1"/>
          <p:nvPr/>
        </p:nvSpPr>
        <p:spPr>
          <a:xfrm>
            <a:off x="2913545" y="2367171"/>
            <a:ext cx="6364910" cy="2123658"/>
          </a:xfrm>
          <a:prstGeom prst="rect">
            <a:avLst/>
          </a:prstGeom>
          <a:noFill/>
        </p:spPr>
        <p:txBody>
          <a:bodyPr wrap="square" rtlCol="0">
            <a:spAutoFit/>
          </a:bodyPr>
          <a:lstStyle/>
          <a:p>
            <a:pPr algn="ctr"/>
            <a:r>
              <a:rPr lang="en-US" sz="6600" b="1" dirty="0">
                <a:solidFill>
                  <a:schemeClr val="bg1"/>
                </a:solidFill>
              </a:rPr>
              <a:t>Vision Statements</a:t>
            </a:r>
          </a:p>
        </p:txBody>
      </p:sp>
    </p:spTree>
    <p:extLst>
      <p:ext uri="{BB962C8B-B14F-4D97-AF65-F5344CB8AC3E}">
        <p14:creationId xmlns:p14="http://schemas.microsoft.com/office/powerpoint/2010/main" val="3536211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TextBox 8">
            <a:extLst>
              <a:ext uri="{FF2B5EF4-FFF2-40B4-BE49-F238E27FC236}">
                <a16:creationId xmlns:a16="http://schemas.microsoft.com/office/drawing/2014/main" id="{8AE2D0E6-C673-0E94-D1CF-F009D2B0C952}"/>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Vision Statement</a:t>
            </a:r>
          </a:p>
        </p:txBody>
      </p:sp>
      <p:sp>
        <p:nvSpPr>
          <p:cNvPr id="6" name="TextBox 5">
            <a:extLst>
              <a:ext uri="{FF2B5EF4-FFF2-40B4-BE49-F238E27FC236}">
                <a16:creationId xmlns:a16="http://schemas.microsoft.com/office/drawing/2014/main" id="{7DECB58A-B826-5F56-FBC5-326EC2A9D44F}"/>
              </a:ext>
            </a:extLst>
          </p:cNvPr>
          <p:cNvSpPr txBox="1"/>
          <p:nvPr/>
        </p:nvSpPr>
        <p:spPr>
          <a:xfrm>
            <a:off x="2659380" y="614428"/>
            <a:ext cx="8785860" cy="4970591"/>
          </a:xfrm>
          <a:prstGeom prst="rect">
            <a:avLst/>
          </a:prstGeom>
          <a:noFill/>
        </p:spPr>
        <p:txBody>
          <a:bodyPr wrap="square">
            <a:spAutoFit/>
          </a:bodyPr>
          <a:lstStyle/>
          <a:p>
            <a:pPr marL="0" marR="390525">
              <a:spcBef>
                <a:spcPts val="1800"/>
              </a:spcBef>
              <a:spcAft>
                <a:spcPts val="0"/>
              </a:spcAft>
            </a:pPr>
            <a:r>
              <a:rPr lang="en-US" sz="3000" b="1" dirty="0">
                <a:solidFill>
                  <a:srgbClr val="800000"/>
                </a:solidFill>
                <a:effectLst/>
                <a:latin typeface="Open Sans" panose="020B0606030504020204" pitchFamily="34" charset="0"/>
                <a:ea typeface="Open Sans" panose="020B0606030504020204" pitchFamily="34" charset="0"/>
              </a:rPr>
              <a:t>Rural Heritage and Small Town </a:t>
            </a:r>
            <a:r>
              <a:rPr lang="en-US" sz="3000" b="1" dirty="0">
                <a:solidFill>
                  <a:srgbClr val="800000"/>
                </a:solidFill>
                <a:latin typeface="Open Sans" panose="020B0606030504020204" pitchFamily="34" charset="0"/>
                <a:ea typeface="Open Sans" panose="020B0606030504020204" pitchFamily="34" charset="0"/>
              </a:rPr>
              <a:t>C</a:t>
            </a:r>
            <a:r>
              <a:rPr lang="en-US" sz="3000" b="1" dirty="0">
                <a:solidFill>
                  <a:srgbClr val="800000"/>
                </a:solidFill>
                <a:effectLst/>
                <a:latin typeface="Open Sans" panose="020B0606030504020204" pitchFamily="34" charset="0"/>
                <a:ea typeface="Open Sans" panose="020B0606030504020204" pitchFamily="34" charset="0"/>
              </a:rPr>
              <a:t>haracter</a:t>
            </a:r>
            <a:endParaRPr lang="en-US" sz="3000" dirty="0">
              <a:solidFill>
                <a:srgbClr val="800000"/>
              </a:solidFill>
              <a:effectLst/>
              <a:latin typeface="Open Sans" panose="020B0606030504020204" pitchFamily="34" charset="0"/>
              <a:ea typeface="Open Sans" panose="020B0606030504020204" pitchFamily="34" charset="0"/>
            </a:endParaRP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Agricultural legacy and rural setting</a:t>
            </a: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Safe, quiet, and quaint</a:t>
            </a: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Community events and gathering places</a:t>
            </a: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Active community members</a:t>
            </a: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Historic preservation</a:t>
            </a: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Generations of families</a:t>
            </a: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Neighbors know and take care of each other</a:t>
            </a:r>
          </a:p>
        </p:txBody>
      </p:sp>
      <p:pic>
        <p:nvPicPr>
          <p:cNvPr id="5" name="Picture 4" descr="Logo, icon&#10;&#10;Description automatically generated">
            <a:extLst>
              <a:ext uri="{FF2B5EF4-FFF2-40B4-BE49-F238E27FC236}">
                <a16:creationId xmlns:a16="http://schemas.microsoft.com/office/drawing/2014/main" id="{A8514282-889D-AE4C-99C4-926AE9C24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90" y="198776"/>
            <a:ext cx="1716366" cy="1715223"/>
          </a:xfrm>
          <a:prstGeom prst="rect">
            <a:avLst/>
          </a:prstGeom>
        </p:spPr>
      </p:pic>
    </p:spTree>
    <p:extLst>
      <p:ext uri="{BB962C8B-B14F-4D97-AF65-F5344CB8AC3E}">
        <p14:creationId xmlns:p14="http://schemas.microsoft.com/office/powerpoint/2010/main" val="1224811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TextBox 8">
            <a:extLst>
              <a:ext uri="{FF2B5EF4-FFF2-40B4-BE49-F238E27FC236}">
                <a16:creationId xmlns:a16="http://schemas.microsoft.com/office/drawing/2014/main" id="{8AE2D0E6-C673-0E94-D1CF-F009D2B0C952}"/>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Vision Statement</a:t>
            </a:r>
          </a:p>
        </p:txBody>
      </p:sp>
      <p:sp>
        <p:nvSpPr>
          <p:cNvPr id="10" name="TextBox 9">
            <a:extLst>
              <a:ext uri="{FF2B5EF4-FFF2-40B4-BE49-F238E27FC236}">
                <a16:creationId xmlns:a16="http://schemas.microsoft.com/office/drawing/2014/main" id="{D8278E6A-C6DA-F713-A185-87BD498DE595}"/>
              </a:ext>
            </a:extLst>
          </p:cNvPr>
          <p:cNvSpPr txBox="1"/>
          <p:nvPr/>
        </p:nvSpPr>
        <p:spPr>
          <a:xfrm>
            <a:off x="3080560" y="1316977"/>
            <a:ext cx="6675119" cy="3385542"/>
          </a:xfrm>
          <a:prstGeom prst="rect">
            <a:avLst/>
          </a:prstGeom>
          <a:noFill/>
        </p:spPr>
        <p:txBody>
          <a:bodyPr wrap="square">
            <a:spAutoFit/>
          </a:bodyPr>
          <a:lstStyle/>
          <a:p>
            <a:pPr marL="0" marR="390525">
              <a:spcBef>
                <a:spcPts val="2400"/>
              </a:spcBef>
              <a:spcAft>
                <a:spcPts val="0"/>
              </a:spcAft>
            </a:pPr>
            <a:r>
              <a:rPr lang="en-US" sz="3000" b="1" dirty="0">
                <a:solidFill>
                  <a:srgbClr val="4F6759"/>
                </a:solidFill>
                <a:effectLst/>
                <a:latin typeface="Open Sans" panose="020B0606030504020204" pitchFamily="34" charset="0"/>
                <a:ea typeface="Open Sans" panose="020B0606030504020204" pitchFamily="34" charset="0"/>
              </a:rPr>
              <a:t>Family-Friendly Neighborhoods</a:t>
            </a:r>
            <a:endParaRPr lang="en-US" sz="3000" dirty="0">
              <a:solidFill>
                <a:srgbClr val="4F6759"/>
              </a:solidFill>
              <a:effectLst/>
              <a:latin typeface="Open Sans" panose="020B0606030504020204" pitchFamily="34" charset="0"/>
              <a:ea typeface="Open Sans" panose="020B0606030504020204" pitchFamily="34" charset="0"/>
            </a:endParaRPr>
          </a:p>
          <a:p>
            <a:pPr marL="342900" marR="390525" lvl="0" indent="-342900">
              <a:spcBef>
                <a:spcPts val="24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Quality, affordable housing</a:t>
            </a:r>
          </a:p>
          <a:p>
            <a:pPr marL="342900" marR="390525" lvl="0" indent="-342900">
              <a:spcBef>
                <a:spcPts val="24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Safe and connected (walkable)</a:t>
            </a:r>
          </a:p>
          <a:p>
            <a:pPr marL="342900" marR="390525" lvl="0" indent="-342900">
              <a:spcBef>
                <a:spcPts val="24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Parks and recreation opportunities</a:t>
            </a:r>
          </a:p>
          <a:p>
            <a:pPr marL="342900" marR="390525" lvl="0" indent="-342900">
              <a:spcBef>
                <a:spcPts val="24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Schools, library, emergency services</a:t>
            </a:r>
          </a:p>
        </p:txBody>
      </p:sp>
      <p:pic>
        <p:nvPicPr>
          <p:cNvPr id="5" name="Picture 4" descr="Logo&#10;&#10;Description automatically generated">
            <a:extLst>
              <a:ext uri="{FF2B5EF4-FFF2-40B4-BE49-F238E27FC236}">
                <a16:creationId xmlns:a16="http://schemas.microsoft.com/office/drawing/2014/main" id="{BB9DAFED-01BF-E19A-ABE6-F2682020E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70" y="313671"/>
            <a:ext cx="1716366" cy="1715223"/>
          </a:xfrm>
          <a:prstGeom prst="rect">
            <a:avLst/>
          </a:prstGeom>
        </p:spPr>
      </p:pic>
    </p:spTree>
    <p:extLst>
      <p:ext uri="{BB962C8B-B14F-4D97-AF65-F5344CB8AC3E}">
        <p14:creationId xmlns:p14="http://schemas.microsoft.com/office/powerpoint/2010/main" val="4160950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TextBox 8">
            <a:extLst>
              <a:ext uri="{FF2B5EF4-FFF2-40B4-BE49-F238E27FC236}">
                <a16:creationId xmlns:a16="http://schemas.microsoft.com/office/drawing/2014/main" id="{8AE2D0E6-C673-0E94-D1CF-F009D2B0C952}"/>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Vision Statement</a:t>
            </a:r>
          </a:p>
        </p:txBody>
      </p:sp>
      <p:sp>
        <p:nvSpPr>
          <p:cNvPr id="11" name="TextBox 10">
            <a:extLst>
              <a:ext uri="{FF2B5EF4-FFF2-40B4-BE49-F238E27FC236}">
                <a16:creationId xmlns:a16="http://schemas.microsoft.com/office/drawing/2014/main" id="{AB805995-0999-13AF-1302-1A25C88587B3}"/>
              </a:ext>
            </a:extLst>
          </p:cNvPr>
          <p:cNvSpPr txBox="1"/>
          <p:nvPr/>
        </p:nvSpPr>
        <p:spPr>
          <a:xfrm>
            <a:off x="3185160" y="1254286"/>
            <a:ext cx="6736080" cy="3785652"/>
          </a:xfrm>
          <a:prstGeom prst="rect">
            <a:avLst/>
          </a:prstGeom>
          <a:noFill/>
        </p:spPr>
        <p:txBody>
          <a:bodyPr wrap="square">
            <a:spAutoFit/>
          </a:bodyPr>
          <a:lstStyle/>
          <a:p>
            <a:pPr marL="0" marR="390525">
              <a:spcBef>
                <a:spcPts val="2400"/>
              </a:spcBef>
              <a:spcAft>
                <a:spcPts val="0"/>
              </a:spcAft>
            </a:pPr>
            <a:r>
              <a:rPr lang="en-US" sz="3000" b="1" dirty="0">
                <a:solidFill>
                  <a:srgbClr val="E19E26"/>
                </a:solidFill>
                <a:effectLst/>
                <a:latin typeface="Open Sans" panose="020B0606030504020204" pitchFamily="34" charset="0"/>
                <a:ea typeface="Open Sans" panose="020B0606030504020204" pitchFamily="34" charset="0"/>
              </a:rPr>
              <a:t>Prosperous Economy</a:t>
            </a:r>
            <a:endParaRPr lang="en-US" sz="3000" dirty="0">
              <a:solidFill>
                <a:srgbClr val="E19E26"/>
              </a:solidFill>
              <a:effectLst/>
              <a:latin typeface="Open Sans" panose="020B0606030504020204" pitchFamily="34" charset="0"/>
              <a:ea typeface="Open Sans" panose="020B0606030504020204" pitchFamily="34" charset="0"/>
            </a:endParaRPr>
          </a:p>
          <a:p>
            <a:pPr marL="342900" marR="390525" lvl="0" indent="-342900">
              <a:spcBef>
                <a:spcPts val="24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Family wage jobs</a:t>
            </a:r>
          </a:p>
          <a:p>
            <a:pPr marL="342900" marR="390525" lvl="0" indent="-342900">
              <a:spcBef>
                <a:spcPts val="24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Vibrant downtown</a:t>
            </a:r>
          </a:p>
          <a:p>
            <a:pPr marL="342900" marR="390525" lvl="0" indent="-342900">
              <a:spcBef>
                <a:spcPts val="24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Diverse businesses</a:t>
            </a:r>
          </a:p>
          <a:p>
            <a:pPr marL="342900" marR="390525" lvl="0" indent="-342900">
              <a:spcBef>
                <a:spcPts val="24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Balance the needs of residents with attracting visitors</a:t>
            </a:r>
          </a:p>
        </p:txBody>
      </p:sp>
      <p:pic>
        <p:nvPicPr>
          <p:cNvPr id="6" name="Picture 5" descr="Logo&#10;&#10;Description automatically generated">
            <a:extLst>
              <a:ext uri="{FF2B5EF4-FFF2-40B4-BE49-F238E27FC236}">
                <a16:creationId xmlns:a16="http://schemas.microsoft.com/office/drawing/2014/main" id="{92BB1D05-53EC-42AB-585C-1554AF077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80" y="176510"/>
            <a:ext cx="1716366" cy="1715223"/>
          </a:xfrm>
          <a:prstGeom prst="rect">
            <a:avLst/>
          </a:prstGeom>
        </p:spPr>
      </p:pic>
    </p:spTree>
    <p:extLst>
      <p:ext uri="{BB962C8B-B14F-4D97-AF65-F5344CB8AC3E}">
        <p14:creationId xmlns:p14="http://schemas.microsoft.com/office/powerpoint/2010/main" val="367971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TextBox 8">
            <a:extLst>
              <a:ext uri="{FF2B5EF4-FFF2-40B4-BE49-F238E27FC236}">
                <a16:creationId xmlns:a16="http://schemas.microsoft.com/office/drawing/2014/main" id="{8AE2D0E6-C673-0E94-D1CF-F009D2B0C952}"/>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Vision Statement</a:t>
            </a:r>
          </a:p>
        </p:txBody>
      </p:sp>
      <p:sp>
        <p:nvSpPr>
          <p:cNvPr id="12" name="TextBox 11">
            <a:extLst>
              <a:ext uri="{FF2B5EF4-FFF2-40B4-BE49-F238E27FC236}">
                <a16:creationId xmlns:a16="http://schemas.microsoft.com/office/drawing/2014/main" id="{89055A50-0E25-FC39-35F9-F43F588DEBA2}"/>
              </a:ext>
            </a:extLst>
          </p:cNvPr>
          <p:cNvSpPr txBox="1"/>
          <p:nvPr/>
        </p:nvSpPr>
        <p:spPr>
          <a:xfrm>
            <a:off x="2623360" y="1242500"/>
            <a:ext cx="7922720" cy="3708708"/>
          </a:xfrm>
          <a:prstGeom prst="rect">
            <a:avLst/>
          </a:prstGeom>
          <a:noFill/>
        </p:spPr>
        <p:txBody>
          <a:bodyPr wrap="square">
            <a:spAutoFit/>
          </a:bodyPr>
          <a:lstStyle/>
          <a:p>
            <a:pPr marL="0" marR="390525">
              <a:spcBef>
                <a:spcPts val="1800"/>
              </a:spcBef>
              <a:spcAft>
                <a:spcPts val="0"/>
              </a:spcAft>
            </a:pPr>
            <a:r>
              <a:rPr lang="en-US" sz="3000" b="1" dirty="0">
                <a:solidFill>
                  <a:srgbClr val="3AA2C1"/>
                </a:solidFill>
                <a:effectLst/>
                <a:latin typeface="Open Sans" panose="020B0606030504020204" pitchFamily="34" charset="0"/>
                <a:ea typeface="Open Sans" panose="020B0606030504020204" pitchFamily="34" charset="0"/>
              </a:rPr>
              <a:t>Well-Planned Infrastructure</a:t>
            </a:r>
            <a:endParaRPr lang="en-US" sz="3000" dirty="0">
              <a:solidFill>
                <a:srgbClr val="3AA2C1"/>
              </a:solidFill>
              <a:effectLst/>
              <a:latin typeface="Open Sans" panose="020B0606030504020204" pitchFamily="34" charset="0"/>
              <a:ea typeface="Open Sans" panose="020B0606030504020204" pitchFamily="34" charset="0"/>
            </a:endParaRP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Safe and efficient transportation options</a:t>
            </a: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Reliable public utilities (water, sewer, power)</a:t>
            </a:r>
          </a:p>
          <a:p>
            <a:pPr marL="342900" marR="390525"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Responsible governance</a:t>
            </a:r>
          </a:p>
          <a:p>
            <a:pPr marL="342900" marR="158750"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Network of natural spaces and trails</a:t>
            </a:r>
          </a:p>
          <a:p>
            <a:pPr marL="342900" marR="158750" lvl="0" indent="-342900">
              <a:spcBef>
                <a:spcPts val="1800"/>
              </a:spcBef>
              <a:spcAft>
                <a:spcPts val="0"/>
              </a:spcAft>
              <a:buFont typeface="Symbol" panose="05050102010706020507" pitchFamily="18" charset="2"/>
              <a:buChar char=""/>
            </a:pPr>
            <a:r>
              <a:rPr lang="en-US" sz="2600" dirty="0">
                <a:effectLst/>
                <a:latin typeface="Open Sans" panose="020B0606030504020204" pitchFamily="34" charset="0"/>
                <a:ea typeface="Open Sans" panose="020B0606030504020204" pitchFamily="34" charset="0"/>
              </a:rPr>
              <a:t>Preserve natural resources</a:t>
            </a:r>
          </a:p>
        </p:txBody>
      </p:sp>
      <p:pic>
        <p:nvPicPr>
          <p:cNvPr id="6" name="Picture 5" descr="Icon&#10;&#10;Description automatically generated">
            <a:extLst>
              <a:ext uri="{FF2B5EF4-FFF2-40B4-BE49-F238E27FC236}">
                <a16:creationId xmlns:a16="http://schemas.microsoft.com/office/drawing/2014/main" id="{08E34836-F097-95A0-4901-3CDCCFBAC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00" y="196863"/>
            <a:ext cx="1716366" cy="1715223"/>
          </a:xfrm>
          <a:prstGeom prst="rect">
            <a:avLst/>
          </a:prstGeom>
        </p:spPr>
      </p:pic>
    </p:spTree>
    <p:extLst>
      <p:ext uri="{BB962C8B-B14F-4D97-AF65-F5344CB8AC3E}">
        <p14:creationId xmlns:p14="http://schemas.microsoft.com/office/powerpoint/2010/main" val="3978970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0"/>
            <a:ext cx="121920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a:extLst>
              <a:ext uri="{FF2B5EF4-FFF2-40B4-BE49-F238E27FC236}">
                <a16:creationId xmlns:a16="http://schemas.microsoft.com/office/drawing/2014/main" id="{FF8345A0-C51F-4424-885A-721692290DBB}"/>
              </a:ext>
            </a:extLst>
          </p:cNvPr>
          <p:cNvSpPr txBox="1"/>
          <p:nvPr/>
        </p:nvSpPr>
        <p:spPr>
          <a:xfrm>
            <a:off x="2913545" y="2875002"/>
            <a:ext cx="6364910" cy="1107996"/>
          </a:xfrm>
          <a:prstGeom prst="rect">
            <a:avLst/>
          </a:prstGeom>
          <a:noFill/>
        </p:spPr>
        <p:txBody>
          <a:bodyPr wrap="square" rtlCol="0">
            <a:spAutoFit/>
          </a:bodyPr>
          <a:lstStyle/>
          <a:p>
            <a:pPr algn="ctr"/>
            <a:r>
              <a:rPr lang="en-US" sz="6600" b="1" dirty="0">
                <a:solidFill>
                  <a:schemeClr val="bg1"/>
                </a:solidFill>
              </a:rPr>
              <a:t>Next Steps</a:t>
            </a:r>
          </a:p>
        </p:txBody>
      </p:sp>
    </p:spTree>
    <p:extLst>
      <p:ext uri="{BB962C8B-B14F-4D97-AF65-F5344CB8AC3E}">
        <p14:creationId xmlns:p14="http://schemas.microsoft.com/office/powerpoint/2010/main" val="2056774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2" name="Picture 1">
            <a:extLst>
              <a:ext uri="{FF2B5EF4-FFF2-40B4-BE49-F238E27FC236}">
                <a16:creationId xmlns:a16="http://schemas.microsoft.com/office/drawing/2014/main" id="{77735690-6709-421D-9695-A2BA50E17275}"/>
              </a:ext>
            </a:extLst>
          </p:cNvPr>
          <p:cNvPicPr>
            <a:picLocks noChangeAspect="1"/>
          </p:cNvPicPr>
          <p:nvPr/>
        </p:nvPicPr>
        <p:blipFill>
          <a:blip r:embed="rId3"/>
          <a:stretch>
            <a:fillRect/>
          </a:stretch>
        </p:blipFill>
        <p:spPr>
          <a:xfrm>
            <a:off x="218208" y="2458609"/>
            <a:ext cx="11755584" cy="3561543"/>
          </a:xfrm>
          <a:prstGeom prst="rect">
            <a:avLst/>
          </a:prstGeom>
        </p:spPr>
      </p:pic>
      <p:sp>
        <p:nvSpPr>
          <p:cNvPr id="5" name="TextBox 4">
            <a:extLst>
              <a:ext uri="{FF2B5EF4-FFF2-40B4-BE49-F238E27FC236}">
                <a16:creationId xmlns:a16="http://schemas.microsoft.com/office/drawing/2014/main" id="{5605C2F9-BA12-48BD-B517-90D5CB265C5C}"/>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Project Schedule</a:t>
            </a:r>
          </a:p>
        </p:txBody>
      </p:sp>
      <p:sp>
        <p:nvSpPr>
          <p:cNvPr id="3" name="Oval 2">
            <a:extLst>
              <a:ext uri="{FF2B5EF4-FFF2-40B4-BE49-F238E27FC236}">
                <a16:creationId xmlns:a16="http://schemas.microsoft.com/office/drawing/2014/main" id="{6F8D51C8-4D8A-42FD-BC5D-FC42BC1B0B14}"/>
              </a:ext>
            </a:extLst>
          </p:cNvPr>
          <p:cNvSpPr/>
          <p:nvPr/>
        </p:nvSpPr>
        <p:spPr>
          <a:xfrm>
            <a:off x="6596600" y="3880997"/>
            <a:ext cx="1413163" cy="5126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5">
            <a:extLst>
              <a:ext uri="{FF2B5EF4-FFF2-40B4-BE49-F238E27FC236}">
                <a16:creationId xmlns:a16="http://schemas.microsoft.com/office/drawing/2014/main" id="{A37C5D2D-3A40-80C4-09B6-7843329C11E6}"/>
              </a:ext>
            </a:extLst>
          </p:cNvPr>
          <p:cNvSpPr txBox="1">
            <a:spLocks/>
          </p:cNvSpPr>
          <p:nvPr/>
        </p:nvSpPr>
        <p:spPr>
          <a:xfrm>
            <a:off x="218208" y="475126"/>
            <a:ext cx="10297392" cy="18786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spcBef>
                <a:spcPts val="1800"/>
              </a:spcBef>
              <a:buFont typeface="Arial" panose="020B0604020202020204" pitchFamily="34" charset="0"/>
              <a:buChar char="•"/>
            </a:pPr>
            <a:r>
              <a:rPr lang="en-US" sz="3000" dirty="0"/>
              <a:t>PAC vision review: June</a:t>
            </a:r>
          </a:p>
          <a:p>
            <a:pPr marL="457200" indent="-457200" algn="l">
              <a:spcBef>
                <a:spcPts val="1800"/>
              </a:spcBef>
              <a:buFont typeface="Arial" panose="020B0604020202020204" pitchFamily="34" charset="0"/>
              <a:buChar char="•"/>
            </a:pPr>
            <a:r>
              <a:rPr lang="en-US" sz="3000" dirty="0"/>
              <a:t>City Council action: July</a:t>
            </a:r>
          </a:p>
          <a:p>
            <a:pPr marL="457200" indent="-457200" algn="l">
              <a:spcBef>
                <a:spcPts val="1800"/>
              </a:spcBef>
              <a:buFont typeface="Arial" panose="020B0604020202020204" pitchFamily="34" charset="0"/>
              <a:buChar char="•"/>
            </a:pPr>
            <a:r>
              <a:rPr lang="en-US" sz="3000" dirty="0"/>
              <a:t>Comprehensive Plan development: July – December</a:t>
            </a:r>
          </a:p>
        </p:txBody>
      </p:sp>
    </p:spTree>
    <p:extLst>
      <p:ext uri="{BB962C8B-B14F-4D97-AF65-F5344CB8AC3E}">
        <p14:creationId xmlns:p14="http://schemas.microsoft.com/office/powerpoint/2010/main" val="97086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0"/>
            <a:ext cx="121920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4" name="TextBox 3">
            <a:extLst>
              <a:ext uri="{FF2B5EF4-FFF2-40B4-BE49-F238E27FC236}">
                <a16:creationId xmlns:a16="http://schemas.microsoft.com/office/drawing/2014/main" id="{FF8345A0-C51F-4424-885A-721692290DBB}"/>
              </a:ext>
            </a:extLst>
          </p:cNvPr>
          <p:cNvSpPr txBox="1"/>
          <p:nvPr/>
        </p:nvSpPr>
        <p:spPr>
          <a:xfrm>
            <a:off x="2913545" y="2321004"/>
            <a:ext cx="6364910" cy="1107996"/>
          </a:xfrm>
          <a:prstGeom prst="rect">
            <a:avLst/>
          </a:prstGeom>
          <a:noFill/>
        </p:spPr>
        <p:txBody>
          <a:bodyPr wrap="square" rtlCol="0">
            <a:spAutoFit/>
          </a:bodyPr>
          <a:lstStyle/>
          <a:p>
            <a:pPr algn="ctr"/>
            <a:r>
              <a:rPr lang="en-US" sz="6600" b="1" dirty="0">
                <a:solidFill>
                  <a:schemeClr val="bg1"/>
                </a:solidFill>
              </a:rPr>
              <a:t>Project Overview</a:t>
            </a:r>
          </a:p>
        </p:txBody>
      </p:sp>
    </p:spTree>
    <p:extLst>
      <p:ext uri="{BB962C8B-B14F-4D97-AF65-F5344CB8AC3E}">
        <p14:creationId xmlns:p14="http://schemas.microsoft.com/office/powerpoint/2010/main" val="4263552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8345A0-C51F-4424-885A-721692290DBB}"/>
              </a:ext>
            </a:extLst>
          </p:cNvPr>
          <p:cNvSpPr txBox="1"/>
          <p:nvPr/>
        </p:nvSpPr>
        <p:spPr>
          <a:xfrm>
            <a:off x="2913543" y="1508804"/>
            <a:ext cx="6364910" cy="1107996"/>
          </a:xfrm>
          <a:prstGeom prst="rect">
            <a:avLst/>
          </a:prstGeom>
          <a:noFill/>
        </p:spPr>
        <p:txBody>
          <a:bodyPr wrap="square" rtlCol="0">
            <a:spAutoFit/>
          </a:bodyPr>
          <a:lstStyle/>
          <a:p>
            <a:pPr algn="ctr"/>
            <a:r>
              <a:rPr lang="en-US" sz="6600" b="1" dirty="0">
                <a:solidFill>
                  <a:srgbClr val="800000"/>
                </a:solidFill>
              </a:rPr>
              <a:t>Thank you!</a:t>
            </a:r>
          </a:p>
        </p:txBody>
      </p:sp>
      <p:sp>
        <p:nvSpPr>
          <p:cNvPr id="5" name="Rectangle 4">
            <a:extLst>
              <a:ext uri="{FF2B5EF4-FFF2-40B4-BE49-F238E27FC236}">
                <a16:creationId xmlns:a16="http://schemas.microsoft.com/office/drawing/2014/main" id="{07F7A6E8-37CB-4053-A7D7-7DA0265EFAE3}"/>
              </a:ext>
            </a:extLst>
          </p:cNvPr>
          <p:cNvSpPr/>
          <p:nvPr/>
        </p:nvSpPr>
        <p:spPr>
          <a:xfrm>
            <a:off x="1131754" y="3215226"/>
            <a:ext cx="9928487" cy="584775"/>
          </a:xfrm>
          <a:prstGeom prst="rect">
            <a:avLst/>
          </a:prstGeom>
        </p:spPr>
        <p:txBody>
          <a:bodyPr wrap="none">
            <a:spAutoFit/>
          </a:bodyPr>
          <a:lstStyle/>
          <a:p>
            <a:pPr algn="ctr"/>
            <a:r>
              <a:rPr lang="en-US" sz="3200" dirty="0">
                <a:hlinkClick r:id="rId2"/>
              </a:rPr>
              <a:t>www.ci.carlton.or.us/projectsland/page/envision-carlton</a:t>
            </a:r>
            <a:endParaRPr lang="en-US" sz="3200" dirty="0"/>
          </a:p>
        </p:txBody>
      </p:sp>
      <p:pic>
        <p:nvPicPr>
          <p:cNvPr id="7" name="Picture 6">
            <a:extLst>
              <a:ext uri="{FF2B5EF4-FFF2-40B4-BE49-F238E27FC236}">
                <a16:creationId xmlns:a16="http://schemas.microsoft.com/office/drawing/2014/main" id="{0AB2A10F-29CE-47FA-A311-EE5A685F2D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1398" y="5567978"/>
            <a:ext cx="1567055" cy="1022810"/>
          </a:xfrm>
          <a:prstGeom prst="rect">
            <a:avLst/>
          </a:prstGeom>
        </p:spPr>
      </p:pic>
      <p:sp>
        <p:nvSpPr>
          <p:cNvPr id="2" name="AutoShape 4" descr="Image result for kittelson and associates logo">
            <a:extLst>
              <a:ext uri="{FF2B5EF4-FFF2-40B4-BE49-F238E27FC236}">
                <a16:creationId xmlns:a16="http://schemas.microsoft.com/office/drawing/2014/main" id="{8916176B-24A7-4825-BC7D-57F3C2A0858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C2FE8113-9844-4BB1-A467-06034BF47BCA}"/>
              </a:ext>
            </a:extLst>
          </p:cNvPr>
          <p:cNvSpPr/>
          <p:nvPr/>
        </p:nvSpPr>
        <p:spPr>
          <a:xfrm>
            <a:off x="9596580" y="5509922"/>
            <a:ext cx="2353459" cy="1076450"/>
          </a:xfrm>
          <a:prstGeom prst="rect">
            <a:avLst/>
          </a:prstGeom>
          <a:solidFill>
            <a:srgbClr val="0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6BD243F5-D2C6-440A-AA16-2442015BA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8716" y="5567978"/>
            <a:ext cx="2149186" cy="957365"/>
          </a:xfrm>
          <a:prstGeom prst="rect">
            <a:avLst/>
          </a:prstGeom>
        </p:spPr>
      </p:pic>
    </p:spTree>
    <p:extLst>
      <p:ext uri="{BB962C8B-B14F-4D97-AF65-F5344CB8AC3E}">
        <p14:creationId xmlns:p14="http://schemas.microsoft.com/office/powerpoint/2010/main" val="2764698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nature&#10;&#10;Description automatically generated">
            <a:extLst>
              <a:ext uri="{FF2B5EF4-FFF2-40B4-BE49-F238E27FC236}">
                <a16:creationId xmlns:a16="http://schemas.microsoft.com/office/drawing/2014/main" id="{6B6A1B25-3EB7-4A52-B467-2BB475B0F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634637"/>
          </a:xfrm>
          <a:prstGeom prst="rect">
            <a:avLst/>
          </a:prstGeom>
        </p:spPr>
      </p:pic>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TextBox 5">
            <a:extLst>
              <a:ext uri="{FF2B5EF4-FFF2-40B4-BE49-F238E27FC236}">
                <a16:creationId xmlns:a16="http://schemas.microsoft.com/office/drawing/2014/main" id="{EAD66340-0886-4D20-BB80-18B8429B7588}"/>
              </a:ext>
            </a:extLst>
          </p:cNvPr>
          <p:cNvSpPr txBox="1"/>
          <p:nvPr/>
        </p:nvSpPr>
        <p:spPr>
          <a:xfrm>
            <a:off x="356754" y="223363"/>
            <a:ext cx="11053418" cy="1569660"/>
          </a:xfrm>
          <a:prstGeom prst="rect">
            <a:avLst/>
          </a:prstGeom>
          <a:noFill/>
        </p:spPr>
        <p:txBody>
          <a:bodyPr wrap="square" rtlCol="0">
            <a:spAutoFit/>
          </a:bodyPr>
          <a:lstStyle/>
          <a:p>
            <a:r>
              <a:rPr lang="en-US" sz="4800" b="1" dirty="0">
                <a:solidFill>
                  <a:schemeClr val="bg1"/>
                </a:solidFill>
              </a:rPr>
              <a:t>What is a Vision and </a:t>
            </a:r>
          </a:p>
          <a:p>
            <a:r>
              <a:rPr lang="en-US" sz="4800" b="1" dirty="0">
                <a:solidFill>
                  <a:schemeClr val="bg1"/>
                </a:solidFill>
              </a:rPr>
              <a:t>Comprehensive Plan?</a:t>
            </a:r>
          </a:p>
        </p:txBody>
      </p:sp>
    </p:spTree>
    <p:extLst>
      <p:ext uri="{BB962C8B-B14F-4D97-AF65-F5344CB8AC3E}">
        <p14:creationId xmlns:p14="http://schemas.microsoft.com/office/powerpoint/2010/main" val="3379670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a:extLst>
              <a:ext uri="{FF2B5EF4-FFF2-40B4-BE49-F238E27FC236}">
                <a16:creationId xmlns:a16="http://schemas.microsoft.com/office/drawing/2014/main" id="{ABBEEAEE-D5DF-429A-AA64-3468C184B1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32443" y="0"/>
            <a:ext cx="4667250" cy="6146172"/>
          </a:xfrm>
          <a:prstGeom prst="rect">
            <a:avLst/>
          </a:prstGeom>
        </p:spPr>
      </p:pic>
      <p:sp>
        <p:nvSpPr>
          <p:cNvPr id="10" name="TextBox 9">
            <a:extLst>
              <a:ext uri="{FF2B5EF4-FFF2-40B4-BE49-F238E27FC236}">
                <a16:creationId xmlns:a16="http://schemas.microsoft.com/office/drawing/2014/main" id="{E7251E34-C8A3-4CDB-8E23-FF35BC56EDCF}"/>
              </a:ext>
            </a:extLst>
          </p:cNvPr>
          <p:cNvSpPr txBox="1"/>
          <p:nvPr/>
        </p:nvSpPr>
        <p:spPr>
          <a:xfrm>
            <a:off x="628651" y="459642"/>
            <a:ext cx="10416720" cy="707886"/>
          </a:xfrm>
          <a:prstGeom prst="rect">
            <a:avLst/>
          </a:prstGeom>
          <a:noFill/>
        </p:spPr>
        <p:txBody>
          <a:bodyPr wrap="square" rtlCol="0">
            <a:spAutoFit/>
          </a:bodyPr>
          <a:lstStyle/>
          <a:p>
            <a:r>
              <a:rPr lang="en-US" sz="4000" b="1" dirty="0">
                <a:solidFill>
                  <a:srgbClr val="800000"/>
                </a:solidFill>
              </a:rPr>
              <a:t>Vision and Comprehensive Plan Process</a:t>
            </a:r>
          </a:p>
        </p:txBody>
      </p:sp>
      <p:sp>
        <p:nvSpPr>
          <p:cNvPr id="28" name="Arrow: Pentagon 27">
            <a:extLst>
              <a:ext uri="{FF2B5EF4-FFF2-40B4-BE49-F238E27FC236}">
                <a16:creationId xmlns:a16="http://schemas.microsoft.com/office/drawing/2014/main" id="{8785C2AE-21F6-4ABD-BF42-1D487ACBCE53}"/>
              </a:ext>
            </a:extLst>
          </p:cNvPr>
          <p:cNvSpPr/>
          <p:nvPr/>
        </p:nvSpPr>
        <p:spPr>
          <a:xfrm>
            <a:off x="3613252" y="1945368"/>
            <a:ext cx="624986" cy="2883672"/>
          </a:xfrm>
          <a:prstGeom prst="homePlate">
            <a:avLst/>
          </a:prstGeom>
          <a:solidFill>
            <a:srgbClr val="4F675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58C6A35-DB72-4AB3-951B-67965CC904D5}"/>
              </a:ext>
            </a:extLst>
          </p:cNvPr>
          <p:cNvSpPr/>
          <p:nvPr/>
        </p:nvSpPr>
        <p:spPr>
          <a:xfrm>
            <a:off x="265227" y="3073086"/>
            <a:ext cx="3240125" cy="461665"/>
          </a:xfrm>
          <a:prstGeom prst="rect">
            <a:avLst/>
          </a:prstGeom>
        </p:spPr>
        <p:txBody>
          <a:bodyPr wrap="square">
            <a:spAutoFit/>
          </a:bodyPr>
          <a:lstStyle/>
          <a:p>
            <a:r>
              <a:rPr lang="en-US" sz="2400" i="1" dirty="0">
                <a:solidFill>
                  <a:srgbClr val="800000"/>
                </a:solidFill>
              </a:rPr>
              <a:t>Where are we now?</a:t>
            </a:r>
            <a:endParaRPr lang="en-US" sz="2400" dirty="0">
              <a:solidFill>
                <a:srgbClr val="800000"/>
              </a:solidFill>
            </a:endParaRPr>
          </a:p>
        </p:txBody>
      </p:sp>
      <p:sp>
        <p:nvSpPr>
          <p:cNvPr id="30" name="Rectangle 29">
            <a:extLst>
              <a:ext uri="{FF2B5EF4-FFF2-40B4-BE49-F238E27FC236}">
                <a16:creationId xmlns:a16="http://schemas.microsoft.com/office/drawing/2014/main" id="{0B6C8487-B5D6-4D43-A381-7B430F589D09}"/>
              </a:ext>
            </a:extLst>
          </p:cNvPr>
          <p:cNvSpPr/>
          <p:nvPr/>
        </p:nvSpPr>
        <p:spPr>
          <a:xfrm>
            <a:off x="265227" y="4981955"/>
            <a:ext cx="3502725" cy="461665"/>
          </a:xfrm>
          <a:prstGeom prst="rect">
            <a:avLst/>
          </a:prstGeom>
        </p:spPr>
        <p:txBody>
          <a:bodyPr wrap="square">
            <a:spAutoFit/>
          </a:bodyPr>
          <a:lstStyle/>
          <a:p>
            <a:r>
              <a:rPr lang="en-US" sz="2400" i="1" dirty="0">
                <a:solidFill>
                  <a:srgbClr val="800000"/>
                </a:solidFill>
              </a:rPr>
              <a:t>Where do we want to go?</a:t>
            </a:r>
            <a:endParaRPr lang="en-US" sz="2400" dirty="0">
              <a:solidFill>
                <a:srgbClr val="800000"/>
              </a:solidFill>
            </a:endParaRPr>
          </a:p>
        </p:txBody>
      </p:sp>
      <p:sp>
        <p:nvSpPr>
          <p:cNvPr id="31" name="Rectangle: Rounded Corners 30">
            <a:extLst>
              <a:ext uri="{FF2B5EF4-FFF2-40B4-BE49-F238E27FC236}">
                <a16:creationId xmlns:a16="http://schemas.microsoft.com/office/drawing/2014/main" id="{141B38B7-E96A-4450-918D-F4A524C53FB5}"/>
              </a:ext>
            </a:extLst>
          </p:cNvPr>
          <p:cNvSpPr/>
          <p:nvPr/>
        </p:nvSpPr>
        <p:spPr>
          <a:xfrm>
            <a:off x="208297" y="1945368"/>
            <a:ext cx="3205223"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Background Report</a:t>
            </a:r>
          </a:p>
        </p:txBody>
      </p:sp>
      <p:sp>
        <p:nvSpPr>
          <p:cNvPr id="32" name="Rectangle: Rounded Corners 31">
            <a:extLst>
              <a:ext uri="{FF2B5EF4-FFF2-40B4-BE49-F238E27FC236}">
                <a16:creationId xmlns:a16="http://schemas.microsoft.com/office/drawing/2014/main" id="{4CA87C60-0F74-41AC-B8F9-81ACF5EF334A}"/>
              </a:ext>
            </a:extLst>
          </p:cNvPr>
          <p:cNvSpPr/>
          <p:nvPr/>
        </p:nvSpPr>
        <p:spPr>
          <a:xfrm>
            <a:off x="265227" y="3859702"/>
            <a:ext cx="3205223"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2040 Vision</a:t>
            </a:r>
          </a:p>
        </p:txBody>
      </p:sp>
    </p:spTree>
    <p:extLst>
      <p:ext uri="{BB962C8B-B14F-4D97-AF65-F5344CB8AC3E}">
        <p14:creationId xmlns:p14="http://schemas.microsoft.com/office/powerpoint/2010/main" val="239666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a:extLst>
              <a:ext uri="{FF2B5EF4-FFF2-40B4-BE49-F238E27FC236}">
                <a16:creationId xmlns:a16="http://schemas.microsoft.com/office/drawing/2014/main" id="{ABBEEAEE-D5DF-429A-AA64-3468C184B1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32443" y="0"/>
            <a:ext cx="4667250" cy="6146172"/>
          </a:xfrm>
          <a:prstGeom prst="rect">
            <a:avLst/>
          </a:prstGeom>
        </p:spPr>
      </p:pic>
      <p:sp>
        <p:nvSpPr>
          <p:cNvPr id="34" name="Rectangle: Rounded Corners 33">
            <a:extLst>
              <a:ext uri="{FF2B5EF4-FFF2-40B4-BE49-F238E27FC236}">
                <a16:creationId xmlns:a16="http://schemas.microsoft.com/office/drawing/2014/main" id="{28A3B222-D66C-4AF6-8DA8-7832760E8E73}"/>
              </a:ext>
            </a:extLst>
          </p:cNvPr>
          <p:cNvSpPr/>
          <p:nvPr/>
        </p:nvSpPr>
        <p:spPr>
          <a:xfrm>
            <a:off x="4515130" y="2912192"/>
            <a:ext cx="3205223"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Goals and Policies</a:t>
            </a:r>
          </a:p>
        </p:txBody>
      </p:sp>
      <p:sp>
        <p:nvSpPr>
          <p:cNvPr id="35" name="Rectangle 34">
            <a:extLst>
              <a:ext uri="{FF2B5EF4-FFF2-40B4-BE49-F238E27FC236}">
                <a16:creationId xmlns:a16="http://schemas.microsoft.com/office/drawing/2014/main" id="{0F75CBDB-3AE5-49B4-AE44-922D3C4419CA}"/>
              </a:ext>
            </a:extLst>
          </p:cNvPr>
          <p:cNvSpPr/>
          <p:nvPr/>
        </p:nvSpPr>
        <p:spPr>
          <a:xfrm>
            <a:off x="4610094" y="3985586"/>
            <a:ext cx="3240125" cy="461665"/>
          </a:xfrm>
          <a:prstGeom prst="rect">
            <a:avLst/>
          </a:prstGeom>
        </p:spPr>
        <p:txBody>
          <a:bodyPr wrap="square">
            <a:spAutoFit/>
          </a:bodyPr>
          <a:lstStyle/>
          <a:p>
            <a:r>
              <a:rPr lang="en-US" sz="2400" i="1" dirty="0">
                <a:solidFill>
                  <a:srgbClr val="800000"/>
                </a:solidFill>
              </a:rPr>
              <a:t>How do we get there?</a:t>
            </a:r>
            <a:endParaRPr lang="en-US" sz="2400" dirty="0">
              <a:solidFill>
                <a:srgbClr val="800000"/>
              </a:solidFill>
            </a:endParaRPr>
          </a:p>
        </p:txBody>
      </p:sp>
      <p:sp>
        <p:nvSpPr>
          <p:cNvPr id="15" name="TextBox 14">
            <a:extLst>
              <a:ext uri="{FF2B5EF4-FFF2-40B4-BE49-F238E27FC236}">
                <a16:creationId xmlns:a16="http://schemas.microsoft.com/office/drawing/2014/main" id="{A13AC0C8-A53F-4994-AB97-1F6F06F72F15}"/>
              </a:ext>
            </a:extLst>
          </p:cNvPr>
          <p:cNvSpPr txBox="1"/>
          <p:nvPr/>
        </p:nvSpPr>
        <p:spPr>
          <a:xfrm>
            <a:off x="628651" y="459642"/>
            <a:ext cx="10416720" cy="707886"/>
          </a:xfrm>
          <a:prstGeom prst="rect">
            <a:avLst/>
          </a:prstGeom>
          <a:noFill/>
        </p:spPr>
        <p:txBody>
          <a:bodyPr wrap="square" rtlCol="0">
            <a:spAutoFit/>
          </a:bodyPr>
          <a:lstStyle/>
          <a:p>
            <a:r>
              <a:rPr lang="en-US" sz="4000" b="1" dirty="0">
                <a:solidFill>
                  <a:srgbClr val="800000"/>
                </a:solidFill>
              </a:rPr>
              <a:t>Vision and Comprehensive Plan Process</a:t>
            </a:r>
          </a:p>
        </p:txBody>
      </p:sp>
      <p:sp>
        <p:nvSpPr>
          <p:cNvPr id="17" name="Rectangle 16">
            <a:extLst>
              <a:ext uri="{FF2B5EF4-FFF2-40B4-BE49-F238E27FC236}">
                <a16:creationId xmlns:a16="http://schemas.microsoft.com/office/drawing/2014/main" id="{0C9BD176-E20E-49E6-8508-88752C5795FA}"/>
              </a:ext>
            </a:extLst>
          </p:cNvPr>
          <p:cNvSpPr/>
          <p:nvPr/>
        </p:nvSpPr>
        <p:spPr>
          <a:xfrm>
            <a:off x="265227" y="3073086"/>
            <a:ext cx="3240125" cy="461665"/>
          </a:xfrm>
          <a:prstGeom prst="rect">
            <a:avLst/>
          </a:prstGeom>
        </p:spPr>
        <p:txBody>
          <a:bodyPr wrap="square">
            <a:spAutoFit/>
          </a:bodyPr>
          <a:lstStyle/>
          <a:p>
            <a:r>
              <a:rPr lang="en-US" sz="2400" i="1" dirty="0">
                <a:solidFill>
                  <a:srgbClr val="800000"/>
                </a:solidFill>
              </a:rPr>
              <a:t>Where are we now?</a:t>
            </a:r>
            <a:endParaRPr lang="en-US" sz="2400" dirty="0">
              <a:solidFill>
                <a:srgbClr val="800000"/>
              </a:solidFill>
            </a:endParaRPr>
          </a:p>
        </p:txBody>
      </p:sp>
      <p:sp>
        <p:nvSpPr>
          <p:cNvPr id="18" name="Rectangle 17">
            <a:extLst>
              <a:ext uri="{FF2B5EF4-FFF2-40B4-BE49-F238E27FC236}">
                <a16:creationId xmlns:a16="http://schemas.microsoft.com/office/drawing/2014/main" id="{E5D100F0-9BBA-4DC5-BECD-23754096844B}"/>
              </a:ext>
            </a:extLst>
          </p:cNvPr>
          <p:cNvSpPr/>
          <p:nvPr/>
        </p:nvSpPr>
        <p:spPr>
          <a:xfrm>
            <a:off x="265227" y="4966568"/>
            <a:ext cx="3502725" cy="461665"/>
          </a:xfrm>
          <a:prstGeom prst="rect">
            <a:avLst/>
          </a:prstGeom>
        </p:spPr>
        <p:txBody>
          <a:bodyPr wrap="square">
            <a:spAutoFit/>
          </a:bodyPr>
          <a:lstStyle/>
          <a:p>
            <a:r>
              <a:rPr lang="en-US" sz="2400" i="1" dirty="0">
                <a:solidFill>
                  <a:srgbClr val="800000"/>
                </a:solidFill>
              </a:rPr>
              <a:t>Where do we want to go?</a:t>
            </a:r>
            <a:endParaRPr lang="en-US" sz="2400" dirty="0">
              <a:solidFill>
                <a:srgbClr val="800000"/>
              </a:solidFill>
            </a:endParaRPr>
          </a:p>
        </p:txBody>
      </p:sp>
      <p:sp>
        <p:nvSpPr>
          <p:cNvPr id="19" name="Rectangle: Rounded Corners 18">
            <a:extLst>
              <a:ext uri="{FF2B5EF4-FFF2-40B4-BE49-F238E27FC236}">
                <a16:creationId xmlns:a16="http://schemas.microsoft.com/office/drawing/2014/main" id="{96AE6B3C-8828-4058-84BF-6E2E3AF44B72}"/>
              </a:ext>
            </a:extLst>
          </p:cNvPr>
          <p:cNvSpPr/>
          <p:nvPr/>
        </p:nvSpPr>
        <p:spPr>
          <a:xfrm>
            <a:off x="208297" y="1945368"/>
            <a:ext cx="3205223"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Background Report</a:t>
            </a:r>
          </a:p>
        </p:txBody>
      </p:sp>
      <p:sp>
        <p:nvSpPr>
          <p:cNvPr id="20" name="Rectangle: Rounded Corners 19">
            <a:extLst>
              <a:ext uri="{FF2B5EF4-FFF2-40B4-BE49-F238E27FC236}">
                <a16:creationId xmlns:a16="http://schemas.microsoft.com/office/drawing/2014/main" id="{DAECE7C4-5865-43E6-8075-5BEE58F08C39}"/>
              </a:ext>
            </a:extLst>
          </p:cNvPr>
          <p:cNvSpPr/>
          <p:nvPr/>
        </p:nvSpPr>
        <p:spPr>
          <a:xfrm>
            <a:off x="265227" y="3859702"/>
            <a:ext cx="3205223"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2040 Vision</a:t>
            </a:r>
          </a:p>
        </p:txBody>
      </p:sp>
      <p:sp>
        <p:nvSpPr>
          <p:cNvPr id="13" name="Arrow: Pentagon 12">
            <a:extLst>
              <a:ext uri="{FF2B5EF4-FFF2-40B4-BE49-F238E27FC236}">
                <a16:creationId xmlns:a16="http://schemas.microsoft.com/office/drawing/2014/main" id="{9D478D53-2683-4650-A99C-8EBD8615E485}"/>
              </a:ext>
            </a:extLst>
          </p:cNvPr>
          <p:cNvSpPr/>
          <p:nvPr/>
        </p:nvSpPr>
        <p:spPr>
          <a:xfrm>
            <a:off x="3613252" y="1945368"/>
            <a:ext cx="624986" cy="2883672"/>
          </a:xfrm>
          <a:prstGeom prst="homePlate">
            <a:avLst/>
          </a:prstGeom>
          <a:solidFill>
            <a:srgbClr val="4F675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Pentagon 13">
            <a:extLst>
              <a:ext uri="{FF2B5EF4-FFF2-40B4-BE49-F238E27FC236}">
                <a16:creationId xmlns:a16="http://schemas.microsoft.com/office/drawing/2014/main" id="{EB04C7EF-76C6-4305-A2B2-FD9F193735F6}"/>
              </a:ext>
            </a:extLst>
          </p:cNvPr>
          <p:cNvSpPr/>
          <p:nvPr/>
        </p:nvSpPr>
        <p:spPr>
          <a:xfrm>
            <a:off x="8222075" y="1864323"/>
            <a:ext cx="624986" cy="2883672"/>
          </a:xfrm>
          <a:prstGeom prst="homePlate">
            <a:avLst/>
          </a:prstGeom>
          <a:solidFill>
            <a:srgbClr val="4F675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6599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a:extLst>
              <a:ext uri="{FF2B5EF4-FFF2-40B4-BE49-F238E27FC236}">
                <a16:creationId xmlns:a16="http://schemas.microsoft.com/office/drawing/2014/main" id="{ABBEEAEE-D5DF-429A-AA64-3468C184B1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32443" y="0"/>
            <a:ext cx="4667250" cy="6146172"/>
          </a:xfrm>
          <a:prstGeom prst="rect">
            <a:avLst/>
          </a:prstGeom>
        </p:spPr>
      </p:pic>
      <p:sp>
        <p:nvSpPr>
          <p:cNvPr id="34" name="Rectangle: Rounded Corners 33">
            <a:extLst>
              <a:ext uri="{FF2B5EF4-FFF2-40B4-BE49-F238E27FC236}">
                <a16:creationId xmlns:a16="http://schemas.microsoft.com/office/drawing/2014/main" id="{28A3B222-D66C-4AF6-8DA8-7832760E8E73}"/>
              </a:ext>
            </a:extLst>
          </p:cNvPr>
          <p:cNvSpPr/>
          <p:nvPr/>
        </p:nvSpPr>
        <p:spPr>
          <a:xfrm>
            <a:off x="4515130" y="2912192"/>
            <a:ext cx="3205223"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Goals and Policies</a:t>
            </a:r>
          </a:p>
        </p:txBody>
      </p:sp>
      <p:sp>
        <p:nvSpPr>
          <p:cNvPr id="35" name="Rectangle 34">
            <a:extLst>
              <a:ext uri="{FF2B5EF4-FFF2-40B4-BE49-F238E27FC236}">
                <a16:creationId xmlns:a16="http://schemas.microsoft.com/office/drawing/2014/main" id="{0F75CBDB-3AE5-49B4-AE44-922D3C4419CA}"/>
              </a:ext>
            </a:extLst>
          </p:cNvPr>
          <p:cNvSpPr/>
          <p:nvPr/>
        </p:nvSpPr>
        <p:spPr>
          <a:xfrm>
            <a:off x="4610094" y="3985586"/>
            <a:ext cx="3240125" cy="461665"/>
          </a:xfrm>
          <a:prstGeom prst="rect">
            <a:avLst/>
          </a:prstGeom>
        </p:spPr>
        <p:txBody>
          <a:bodyPr wrap="square">
            <a:spAutoFit/>
          </a:bodyPr>
          <a:lstStyle/>
          <a:p>
            <a:r>
              <a:rPr lang="en-US" sz="2400" i="1" dirty="0">
                <a:solidFill>
                  <a:srgbClr val="800000"/>
                </a:solidFill>
              </a:rPr>
              <a:t>How do we get there?</a:t>
            </a:r>
            <a:endParaRPr lang="en-US" sz="2400" dirty="0">
              <a:solidFill>
                <a:srgbClr val="800000"/>
              </a:solidFill>
            </a:endParaRPr>
          </a:p>
        </p:txBody>
      </p:sp>
      <p:sp>
        <p:nvSpPr>
          <p:cNvPr id="15" name="TextBox 14">
            <a:extLst>
              <a:ext uri="{FF2B5EF4-FFF2-40B4-BE49-F238E27FC236}">
                <a16:creationId xmlns:a16="http://schemas.microsoft.com/office/drawing/2014/main" id="{A13AC0C8-A53F-4994-AB97-1F6F06F72F15}"/>
              </a:ext>
            </a:extLst>
          </p:cNvPr>
          <p:cNvSpPr txBox="1"/>
          <p:nvPr/>
        </p:nvSpPr>
        <p:spPr>
          <a:xfrm>
            <a:off x="628651" y="459642"/>
            <a:ext cx="10416720" cy="707886"/>
          </a:xfrm>
          <a:prstGeom prst="rect">
            <a:avLst/>
          </a:prstGeom>
          <a:noFill/>
        </p:spPr>
        <p:txBody>
          <a:bodyPr wrap="square" rtlCol="0">
            <a:spAutoFit/>
          </a:bodyPr>
          <a:lstStyle/>
          <a:p>
            <a:r>
              <a:rPr lang="en-US" sz="4000" b="1" dirty="0">
                <a:solidFill>
                  <a:srgbClr val="800000"/>
                </a:solidFill>
              </a:rPr>
              <a:t>Vision and Comprehensive Plan Process</a:t>
            </a:r>
          </a:p>
        </p:txBody>
      </p:sp>
      <p:sp>
        <p:nvSpPr>
          <p:cNvPr id="17" name="Rectangle 16">
            <a:extLst>
              <a:ext uri="{FF2B5EF4-FFF2-40B4-BE49-F238E27FC236}">
                <a16:creationId xmlns:a16="http://schemas.microsoft.com/office/drawing/2014/main" id="{0C9BD176-E20E-49E6-8508-88752C5795FA}"/>
              </a:ext>
            </a:extLst>
          </p:cNvPr>
          <p:cNvSpPr/>
          <p:nvPr/>
        </p:nvSpPr>
        <p:spPr>
          <a:xfrm>
            <a:off x="265227" y="3073086"/>
            <a:ext cx="3240125" cy="461665"/>
          </a:xfrm>
          <a:prstGeom prst="rect">
            <a:avLst/>
          </a:prstGeom>
        </p:spPr>
        <p:txBody>
          <a:bodyPr wrap="square">
            <a:spAutoFit/>
          </a:bodyPr>
          <a:lstStyle/>
          <a:p>
            <a:r>
              <a:rPr lang="en-US" sz="2400" i="1" dirty="0">
                <a:solidFill>
                  <a:srgbClr val="800000"/>
                </a:solidFill>
              </a:rPr>
              <a:t>Where are we now?</a:t>
            </a:r>
            <a:endParaRPr lang="en-US" sz="2400" dirty="0">
              <a:solidFill>
                <a:srgbClr val="800000"/>
              </a:solidFill>
            </a:endParaRPr>
          </a:p>
        </p:txBody>
      </p:sp>
      <p:sp>
        <p:nvSpPr>
          <p:cNvPr id="18" name="Rectangle 17">
            <a:extLst>
              <a:ext uri="{FF2B5EF4-FFF2-40B4-BE49-F238E27FC236}">
                <a16:creationId xmlns:a16="http://schemas.microsoft.com/office/drawing/2014/main" id="{E5D100F0-9BBA-4DC5-BECD-23754096844B}"/>
              </a:ext>
            </a:extLst>
          </p:cNvPr>
          <p:cNvSpPr/>
          <p:nvPr/>
        </p:nvSpPr>
        <p:spPr>
          <a:xfrm>
            <a:off x="265227" y="4966568"/>
            <a:ext cx="3502725" cy="461665"/>
          </a:xfrm>
          <a:prstGeom prst="rect">
            <a:avLst/>
          </a:prstGeom>
        </p:spPr>
        <p:txBody>
          <a:bodyPr wrap="square">
            <a:spAutoFit/>
          </a:bodyPr>
          <a:lstStyle/>
          <a:p>
            <a:r>
              <a:rPr lang="en-US" sz="2400" i="1" dirty="0">
                <a:solidFill>
                  <a:srgbClr val="800000"/>
                </a:solidFill>
              </a:rPr>
              <a:t>Where do we want to go?</a:t>
            </a:r>
            <a:endParaRPr lang="en-US" sz="2400" dirty="0">
              <a:solidFill>
                <a:srgbClr val="800000"/>
              </a:solidFill>
            </a:endParaRPr>
          </a:p>
        </p:txBody>
      </p:sp>
      <p:sp>
        <p:nvSpPr>
          <p:cNvPr id="19" name="Rectangle: Rounded Corners 18">
            <a:extLst>
              <a:ext uri="{FF2B5EF4-FFF2-40B4-BE49-F238E27FC236}">
                <a16:creationId xmlns:a16="http://schemas.microsoft.com/office/drawing/2014/main" id="{96AE6B3C-8828-4058-84BF-6E2E3AF44B72}"/>
              </a:ext>
            </a:extLst>
          </p:cNvPr>
          <p:cNvSpPr/>
          <p:nvPr/>
        </p:nvSpPr>
        <p:spPr>
          <a:xfrm>
            <a:off x="208297" y="1945368"/>
            <a:ext cx="3205223"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Background Report</a:t>
            </a:r>
          </a:p>
        </p:txBody>
      </p:sp>
      <p:sp>
        <p:nvSpPr>
          <p:cNvPr id="20" name="Rectangle: Rounded Corners 19">
            <a:extLst>
              <a:ext uri="{FF2B5EF4-FFF2-40B4-BE49-F238E27FC236}">
                <a16:creationId xmlns:a16="http://schemas.microsoft.com/office/drawing/2014/main" id="{DAECE7C4-5865-43E6-8075-5BEE58F08C39}"/>
              </a:ext>
            </a:extLst>
          </p:cNvPr>
          <p:cNvSpPr/>
          <p:nvPr/>
        </p:nvSpPr>
        <p:spPr>
          <a:xfrm>
            <a:off x="265227" y="3859702"/>
            <a:ext cx="3205223"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2040 Vision</a:t>
            </a:r>
          </a:p>
        </p:txBody>
      </p:sp>
      <p:sp>
        <p:nvSpPr>
          <p:cNvPr id="13" name="Rectangle: Rounded Corners 12">
            <a:extLst>
              <a:ext uri="{FF2B5EF4-FFF2-40B4-BE49-F238E27FC236}">
                <a16:creationId xmlns:a16="http://schemas.microsoft.com/office/drawing/2014/main" id="{70A5ED70-04D8-420B-BD0F-4D800F530DB8}"/>
              </a:ext>
            </a:extLst>
          </p:cNvPr>
          <p:cNvSpPr/>
          <p:nvPr/>
        </p:nvSpPr>
        <p:spPr>
          <a:xfrm>
            <a:off x="8793775" y="2866298"/>
            <a:ext cx="3205223" cy="969338"/>
          </a:xfrm>
          <a:prstGeom prst="roundRect">
            <a:avLst/>
          </a:prstGeom>
          <a:solidFill>
            <a:srgbClr val="8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Comprehensive Plan</a:t>
            </a:r>
          </a:p>
        </p:txBody>
      </p:sp>
      <p:sp>
        <p:nvSpPr>
          <p:cNvPr id="14" name="Rectangle: Rounded Corners 13">
            <a:extLst>
              <a:ext uri="{FF2B5EF4-FFF2-40B4-BE49-F238E27FC236}">
                <a16:creationId xmlns:a16="http://schemas.microsoft.com/office/drawing/2014/main" id="{C2FC3C9D-2C9F-4C21-AD67-A3813E8E20AD}"/>
              </a:ext>
            </a:extLst>
          </p:cNvPr>
          <p:cNvSpPr/>
          <p:nvPr/>
        </p:nvSpPr>
        <p:spPr>
          <a:xfrm>
            <a:off x="9591372" y="5066299"/>
            <a:ext cx="2407625" cy="461666"/>
          </a:xfrm>
          <a:prstGeom prst="roundRect">
            <a:avLst/>
          </a:prstGeom>
          <a:solidFill>
            <a:srgbClr val="4F6759">
              <a:alpha val="7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Goals</a:t>
            </a:r>
          </a:p>
        </p:txBody>
      </p:sp>
      <p:sp>
        <p:nvSpPr>
          <p:cNvPr id="21" name="Rectangle: Rounded Corners 20">
            <a:extLst>
              <a:ext uri="{FF2B5EF4-FFF2-40B4-BE49-F238E27FC236}">
                <a16:creationId xmlns:a16="http://schemas.microsoft.com/office/drawing/2014/main" id="{2C6A50D7-D5DC-4F8D-A404-C1C5C75197D1}"/>
              </a:ext>
            </a:extLst>
          </p:cNvPr>
          <p:cNvSpPr/>
          <p:nvPr/>
        </p:nvSpPr>
        <p:spPr>
          <a:xfrm>
            <a:off x="9591372" y="5594086"/>
            <a:ext cx="2407625" cy="461666"/>
          </a:xfrm>
          <a:prstGeom prst="roundRect">
            <a:avLst/>
          </a:prstGeom>
          <a:solidFill>
            <a:srgbClr val="4F6759">
              <a:alpha val="7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Policies</a:t>
            </a:r>
          </a:p>
        </p:txBody>
      </p:sp>
      <p:sp>
        <p:nvSpPr>
          <p:cNvPr id="23" name="Rectangle: Rounded Corners 22">
            <a:extLst>
              <a:ext uri="{FF2B5EF4-FFF2-40B4-BE49-F238E27FC236}">
                <a16:creationId xmlns:a16="http://schemas.microsoft.com/office/drawing/2014/main" id="{9DA95F06-612A-41E4-8EA5-AC9DC5CACF05}"/>
              </a:ext>
            </a:extLst>
          </p:cNvPr>
          <p:cNvSpPr/>
          <p:nvPr/>
        </p:nvSpPr>
        <p:spPr>
          <a:xfrm>
            <a:off x="9591372" y="4520757"/>
            <a:ext cx="2407625" cy="461666"/>
          </a:xfrm>
          <a:prstGeom prst="roundRect">
            <a:avLst/>
          </a:prstGeom>
          <a:solidFill>
            <a:srgbClr val="4F6759">
              <a:alpha val="7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Background Reports</a:t>
            </a:r>
          </a:p>
        </p:txBody>
      </p:sp>
      <p:sp>
        <p:nvSpPr>
          <p:cNvPr id="24" name="Rectangle: Rounded Corners 23">
            <a:extLst>
              <a:ext uri="{FF2B5EF4-FFF2-40B4-BE49-F238E27FC236}">
                <a16:creationId xmlns:a16="http://schemas.microsoft.com/office/drawing/2014/main" id="{C0AA5A3A-0EB9-4845-9541-1DB37667A33E}"/>
              </a:ext>
            </a:extLst>
          </p:cNvPr>
          <p:cNvSpPr/>
          <p:nvPr/>
        </p:nvSpPr>
        <p:spPr>
          <a:xfrm>
            <a:off x="9591371" y="3963894"/>
            <a:ext cx="2407625" cy="461666"/>
          </a:xfrm>
          <a:prstGeom prst="roundRect">
            <a:avLst/>
          </a:prstGeom>
          <a:solidFill>
            <a:srgbClr val="4F6759">
              <a:alpha val="7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Vision</a:t>
            </a:r>
          </a:p>
        </p:txBody>
      </p:sp>
      <p:sp>
        <p:nvSpPr>
          <p:cNvPr id="22" name="Arrow: Pentagon 21">
            <a:extLst>
              <a:ext uri="{FF2B5EF4-FFF2-40B4-BE49-F238E27FC236}">
                <a16:creationId xmlns:a16="http://schemas.microsoft.com/office/drawing/2014/main" id="{C89308F0-A4B9-4360-A1FD-F80AE08E4D2F}"/>
              </a:ext>
            </a:extLst>
          </p:cNvPr>
          <p:cNvSpPr/>
          <p:nvPr/>
        </p:nvSpPr>
        <p:spPr>
          <a:xfrm>
            <a:off x="3613252" y="1945368"/>
            <a:ext cx="624986" cy="2883672"/>
          </a:xfrm>
          <a:prstGeom prst="homePlate">
            <a:avLst/>
          </a:prstGeom>
          <a:solidFill>
            <a:srgbClr val="4F675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Pentagon 24">
            <a:extLst>
              <a:ext uri="{FF2B5EF4-FFF2-40B4-BE49-F238E27FC236}">
                <a16:creationId xmlns:a16="http://schemas.microsoft.com/office/drawing/2014/main" id="{A5D7C026-532C-4598-9206-345729711DB2}"/>
              </a:ext>
            </a:extLst>
          </p:cNvPr>
          <p:cNvSpPr/>
          <p:nvPr/>
        </p:nvSpPr>
        <p:spPr>
          <a:xfrm>
            <a:off x="7930648" y="1909131"/>
            <a:ext cx="624986" cy="2883672"/>
          </a:xfrm>
          <a:prstGeom prst="homePlate">
            <a:avLst/>
          </a:prstGeom>
          <a:solidFill>
            <a:srgbClr val="4F675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396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6125028"/>
            <a:ext cx="12192000" cy="7329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2" name="Picture 1">
            <a:extLst>
              <a:ext uri="{FF2B5EF4-FFF2-40B4-BE49-F238E27FC236}">
                <a16:creationId xmlns:a16="http://schemas.microsoft.com/office/drawing/2014/main" id="{77735690-6709-421D-9695-A2BA50E17275}"/>
              </a:ext>
            </a:extLst>
          </p:cNvPr>
          <p:cNvPicPr>
            <a:picLocks noChangeAspect="1"/>
          </p:cNvPicPr>
          <p:nvPr/>
        </p:nvPicPr>
        <p:blipFill>
          <a:blip r:embed="rId3"/>
          <a:stretch>
            <a:fillRect/>
          </a:stretch>
        </p:blipFill>
        <p:spPr>
          <a:xfrm>
            <a:off x="218208" y="1054224"/>
            <a:ext cx="11755584" cy="3561543"/>
          </a:xfrm>
          <a:prstGeom prst="rect">
            <a:avLst/>
          </a:prstGeom>
        </p:spPr>
      </p:pic>
      <p:sp>
        <p:nvSpPr>
          <p:cNvPr id="5" name="TextBox 4">
            <a:extLst>
              <a:ext uri="{FF2B5EF4-FFF2-40B4-BE49-F238E27FC236}">
                <a16:creationId xmlns:a16="http://schemas.microsoft.com/office/drawing/2014/main" id="{5605C2F9-BA12-48BD-B517-90D5CB265C5C}"/>
              </a:ext>
            </a:extLst>
          </p:cNvPr>
          <p:cNvSpPr txBox="1"/>
          <p:nvPr/>
        </p:nvSpPr>
        <p:spPr>
          <a:xfrm>
            <a:off x="6418120" y="6229904"/>
            <a:ext cx="5555672" cy="523220"/>
          </a:xfrm>
          <a:prstGeom prst="rect">
            <a:avLst/>
          </a:prstGeom>
          <a:noFill/>
        </p:spPr>
        <p:txBody>
          <a:bodyPr wrap="square" rtlCol="0">
            <a:spAutoFit/>
          </a:bodyPr>
          <a:lstStyle/>
          <a:p>
            <a:pPr algn="r"/>
            <a:r>
              <a:rPr lang="en-US" sz="2800" b="1" dirty="0">
                <a:solidFill>
                  <a:schemeClr val="bg1"/>
                </a:solidFill>
              </a:rPr>
              <a:t>Project Schedule</a:t>
            </a:r>
          </a:p>
        </p:txBody>
      </p:sp>
      <p:cxnSp>
        <p:nvCxnSpPr>
          <p:cNvPr id="7" name="Straight Connector 6">
            <a:extLst>
              <a:ext uri="{FF2B5EF4-FFF2-40B4-BE49-F238E27FC236}">
                <a16:creationId xmlns:a16="http://schemas.microsoft.com/office/drawing/2014/main" id="{423FF007-DC27-4358-9242-19687BB7E980}"/>
              </a:ext>
            </a:extLst>
          </p:cNvPr>
          <p:cNvCxnSpPr/>
          <p:nvPr/>
        </p:nvCxnSpPr>
        <p:spPr>
          <a:xfrm>
            <a:off x="8043620" y="2014780"/>
            <a:ext cx="0" cy="17203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063743B1-FDF1-8D49-F8C2-2D73C8135943}"/>
              </a:ext>
            </a:extLst>
          </p:cNvPr>
          <p:cNvSpPr/>
          <p:nvPr/>
        </p:nvSpPr>
        <p:spPr>
          <a:xfrm>
            <a:off x="6630457" y="2502485"/>
            <a:ext cx="1413163" cy="5126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71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441EB9-8244-4F3C-8FCB-947F2468B699}"/>
              </a:ext>
            </a:extLst>
          </p:cNvPr>
          <p:cNvSpPr/>
          <p:nvPr/>
        </p:nvSpPr>
        <p:spPr>
          <a:xfrm>
            <a:off x="0" y="0"/>
            <a:ext cx="121920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4" name="TextBox 3">
            <a:extLst>
              <a:ext uri="{FF2B5EF4-FFF2-40B4-BE49-F238E27FC236}">
                <a16:creationId xmlns:a16="http://schemas.microsoft.com/office/drawing/2014/main" id="{FF8345A0-C51F-4424-885A-721692290DBB}"/>
              </a:ext>
            </a:extLst>
          </p:cNvPr>
          <p:cNvSpPr txBox="1"/>
          <p:nvPr/>
        </p:nvSpPr>
        <p:spPr>
          <a:xfrm>
            <a:off x="2913545" y="1859339"/>
            <a:ext cx="6364910" cy="3139321"/>
          </a:xfrm>
          <a:prstGeom prst="rect">
            <a:avLst/>
          </a:prstGeom>
          <a:noFill/>
        </p:spPr>
        <p:txBody>
          <a:bodyPr wrap="square" rtlCol="0">
            <a:spAutoFit/>
          </a:bodyPr>
          <a:lstStyle/>
          <a:p>
            <a:pPr algn="ctr"/>
            <a:r>
              <a:rPr lang="en-US" sz="6600" b="1" dirty="0">
                <a:solidFill>
                  <a:schemeClr val="bg1"/>
                </a:solidFill>
              </a:rPr>
              <a:t>Community Outreach Summary</a:t>
            </a:r>
          </a:p>
        </p:txBody>
      </p:sp>
    </p:spTree>
    <p:extLst>
      <p:ext uri="{BB962C8B-B14F-4D97-AF65-F5344CB8AC3E}">
        <p14:creationId xmlns:p14="http://schemas.microsoft.com/office/powerpoint/2010/main" val="3356288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70DF6ED5F06743B8BE3AC2EC848B43" ma:contentTypeVersion="16" ma:contentTypeDescription="Create a new document." ma:contentTypeScope="" ma:versionID="ea50374cac6985d6de472e51598ea12b">
  <xsd:schema xmlns:xsd="http://www.w3.org/2001/XMLSchema" xmlns:xs="http://www.w3.org/2001/XMLSchema" xmlns:p="http://schemas.microsoft.com/office/2006/metadata/properties" xmlns:ns2="a115974e-8cef-45a2-b1d9-b1788c85a770" xmlns:ns3="15208773-7f68-4538-b714-7bf47937b877" targetNamespace="http://schemas.microsoft.com/office/2006/metadata/properties" ma:root="true" ma:fieldsID="c9a19b8751fb55e99fbfb0480cc8bb91" ns2:_="" ns3:_="">
    <xsd:import namespace="a115974e-8cef-45a2-b1d9-b1788c85a770"/>
    <xsd:import namespace="15208773-7f68-4538-b714-7bf47937b87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15974e-8cef-45a2-b1d9-b1788c85a77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c01f405-96c6-42ce-952c-f8bfd032d1c3}" ma:internalName="TaxCatchAll" ma:showField="CatchAllData" ma:web="a115974e-8cef-45a2-b1d9-b1788c85a77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208773-7f68-4538-b714-7bf47937b87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4f02974-c144-4785-9722-41399fd8b41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115974e-8cef-45a2-b1d9-b1788c85a770" xsi:nil="true"/>
    <lcf76f155ced4ddcb4097134ff3c332f xmlns="15208773-7f68-4538-b714-7bf47937b87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E96B2D-F937-454A-ABC3-B38691CE4BEE}"/>
</file>

<file path=customXml/itemProps2.xml><?xml version="1.0" encoding="utf-8"?>
<ds:datastoreItem xmlns:ds="http://schemas.openxmlformats.org/officeDocument/2006/customXml" ds:itemID="{1FAB2E43-6322-4C7D-A2BC-BC1DB81B04E9}"/>
</file>

<file path=customXml/itemProps3.xml><?xml version="1.0" encoding="utf-8"?>
<ds:datastoreItem xmlns:ds="http://schemas.openxmlformats.org/officeDocument/2006/customXml" ds:itemID="{41504BD5-BA43-4DA8-B840-9049145FA8FA}"/>
</file>

<file path=docProps/app.xml><?xml version="1.0" encoding="utf-8"?>
<Properties xmlns="http://schemas.openxmlformats.org/officeDocument/2006/extended-properties" xmlns:vt="http://schemas.openxmlformats.org/officeDocument/2006/docPropsVTypes">
  <TotalTime>1001</TotalTime>
  <Words>1521</Words>
  <Application>Microsoft Office PowerPoint</Application>
  <PresentationFormat>Widescreen</PresentationFormat>
  <Paragraphs>204</Paragraphs>
  <Slides>30</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National2</vt:lpstr>
      <vt:lpstr>Open Sans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Anais Mathez</dc:creator>
  <cp:lastModifiedBy>Steve Faust</cp:lastModifiedBy>
  <cp:revision>52</cp:revision>
  <dcterms:created xsi:type="dcterms:W3CDTF">2019-05-13T21:24:48Z</dcterms:created>
  <dcterms:modified xsi:type="dcterms:W3CDTF">2022-06-01T19:48:39Z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0x010100D370DF6ED5F06743B8BE3AC2EC848B43</vt:lpwstr>
  </property>
</Properties>
</file>