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168" r:id="rId4"/>
  </p:sldMasterIdLst>
  <p:notesMasterIdLst>
    <p:notesMasterId r:id="rId19"/>
  </p:notesMasterIdLst>
  <p:handoutMasterIdLst>
    <p:handoutMasterId r:id="rId20"/>
  </p:handoutMasterIdLst>
  <p:sldIdLst>
    <p:sldId id="287" r:id="rId5"/>
    <p:sldId id="294" r:id="rId6"/>
    <p:sldId id="295" r:id="rId7"/>
    <p:sldId id="279" r:id="rId8"/>
    <p:sldId id="293" r:id="rId9"/>
    <p:sldId id="288" r:id="rId10"/>
    <p:sldId id="274" r:id="rId11"/>
    <p:sldId id="289" r:id="rId12"/>
    <p:sldId id="290" r:id="rId13"/>
    <p:sldId id="284" r:id="rId14"/>
    <p:sldId id="275" r:id="rId15"/>
    <p:sldId id="286" r:id="rId16"/>
    <p:sldId id="291" r:id="rId17"/>
    <p:sldId id="292" r:id="rId18"/>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8501" autoAdjust="0"/>
  </p:normalViewPr>
  <p:slideViewPr>
    <p:cSldViewPr snapToGrid="0">
      <p:cViewPr varScale="1">
        <p:scale>
          <a:sx n="76" d="100"/>
          <a:sy n="76" d="100"/>
        </p:scale>
        <p:origin x="678" y="8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4CB405-BC11-414E-B0F4-9E1C4642FE12}"/>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1A09E4-E76E-43B1-9270-846FE19D3E25}"/>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1A0A57E1-CEB3-4C96-B7C6-36B0FA3064E4}" type="datetimeFigureOut">
              <a:rPr lang="en-US" smtClean="0"/>
              <a:t>4/19/2021</a:t>
            </a:fld>
            <a:endParaRPr lang="en-US" dirty="0"/>
          </a:p>
        </p:txBody>
      </p:sp>
      <p:sp>
        <p:nvSpPr>
          <p:cNvPr id="4" name="Footer Placeholder 3">
            <a:extLst>
              <a:ext uri="{FF2B5EF4-FFF2-40B4-BE49-F238E27FC236}">
                <a16:creationId xmlns:a16="http://schemas.microsoft.com/office/drawing/2014/main" id="{44791962-6490-4685-B760-76A1628AD512}"/>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697A7F-1461-4B81-83F2-8C494CFB80B7}"/>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0D0D51C3-EABD-4553-9DC0-81CFC2A7F30E}" type="slidenum">
              <a:rPr lang="en-US" smtClean="0"/>
              <a:t>‹#›</a:t>
            </a:fld>
            <a:endParaRPr lang="en-US" dirty="0"/>
          </a:p>
        </p:txBody>
      </p:sp>
    </p:spTree>
    <p:extLst>
      <p:ext uri="{BB962C8B-B14F-4D97-AF65-F5344CB8AC3E}">
        <p14:creationId xmlns:p14="http://schemas.microsoft.com/office/powerpoint/2010/main" val="3981461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CF1BBD7-2276-4DDA-BFFE-26CAACEE5E98}" type="datetimeFigureOut">
              <a:rPr lang="en-US" smtClean="0"/>
              <a:t>4/19/2021</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0279F17-7BA4-49BC-BB37-7F646CF8D2F0}" type="slidenum">
              <a:rPr lang="en-US" smtClean="0"/>
              <a:t>‹#›</a:t>
            </a:fld>
            <a:endParaRPr lang="en-US" dirty="0"/>
          </a:p>
        </p:txBody>
      </p:sp>
    </p:spTree>
    <p:extLst>
      <p:ext uri="{BB962C8B-B14F-4D97-AF65-F5344CB8AC3E}">
        <p14:creationId xmlns:p14="http://schemas.microsoft.com/office/powerpoint/2010/main" val="426574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0E6C3F1-7260-444E-9925-7EF48D3B0741}" type="datetime1">
              <a:rPr lang="en-US" smtClean="0"/>
              <a:t>4/19/2021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330EA680-D336-4FF7-8B7A-9848BB0A1C32}"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185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A840A3-CA52-4B37-90B6-B323FE760143}" type="datetime1">
              <a:rPr lang="en-US" smtClean="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369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81F5A4-D4F9-43EF-B25C-CC51DCA571D0}" type="datetime1">
              <a:rPr lang="en-US" smtClean="0"/>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336379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530739"/>
            <a:ext cx="4718304" cy="476250"/>
          </a:xfrm>
        </p:spPr>
        <p:txBody>
          <a:bodyPr anchor="b">
            <a:noAutofit/>
          </a:bodyPr>
          <a:lstStyle>
            <a:lvl1pPr marL="0" indent="0">
              <a:buNone/>
              <a:defRPr sz="2800" b="0">
                <a:solidFill>
                  <a:schemeClr val="accent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116261"/>
            <a:ext cx="4718304" cy="2632605"/>
          </a:xfrm>
        </p:spPr>
        <p:txBody>
          <a:bodyPr anchor="t">
            <a:normAutofit/>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530739"/>
            <a:ext cx="4718304" cy="476250"/>
          </a:xfrm>
        </p:spPr>
        <p:txBody>
          <a:bodyPr anchor="b">
            <a:noAutofit/>
          </a:bodyPr>
          <a:lstStyle>
            <a:lvl1pPr marL="0" indent="0">
              <a:buNone/>
              <a:defRPr sz="2800" b="0">
                <a:solidFill>
                  <a:schemeClr val="accent2">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116261"/>
            <a:ext cx="4718304" cy="2632605"/>
          </a:xfrm>
        </p:spPr>
        <p:txBody>
          <a:bodyPr anchor="t">
            <a:norm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522F52-F53B-4278-82B6-7AC5C340CD3D}" type="datetime1">
              <a:rPr lang="en-US" smtClean="0"/>
              <a:t>4/19/2021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9178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noProof="0"/>
              <a:t>Click to edit title</a:t>
            </a:r>
          </a:p>
        </p:txBody>
      </p:sp>
      <p:sp>
        <p:nvSpPr>
          <p:cNvPr id="5" name="Date Placeholder 4"/>
          <p:cNvSpPr>
            <a:spLocks noGrp="1"/>
          </p:cNvSpPr>
          <p:nvPr>
            <p:ph type="dt" sz="half" idx="10"/>
          </p:nvPr>
        </p:nvSpPr>
        <p:spPr/>
        <p:txBody>
          <a:bodyPr/>
          <a:lstStyle/>
          <a:p>
            <a:fld id="{029AE43A-A0E7-4371-A7EA-75C0C7584F70}" type="datetime1">
              <a:rPr lang="en-US" noProof="0" smtClean="0"/>
              <a:t>4/19/2021</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US" noProof="0" dirty="0"/>
              <a:t>Insert Photo or Drag &amp; Drop your Photo</a:t>
            </a:r>
          </a:p>
        </p:txBody>
      </p:sp>
      <p:sp>
        <p:nvSpPr>
          <p:cNvPr id="13" name="Text Placeholder 3">
            <a:extLst>
              <a:ext uri="{FF2B5EF4-FFF2-40B4-BE49-F238E27FC236}">
                <a16:creationId xmlns:a16="http://schemas.microsoft.com/office/drawing/2014/main" id="{809CB875-1032-49F8-A74E-BD0BA58F9727}"/>
              </a:ext>
            </a:extLst>
          </p:cNvPr>
          <p:cNvSpPr>
            <a:spLocks noGrp="1"/>
          </p:cNvSpPr>
          <p:nvPr>
            <p:ph type="body" sz="half" idx="2"/>
          </p:nvPr>
        </p:nvSpPr>
        <p:spPr>
          <a:xfrm>
            <a:off x="1295400" y="2556934"/>
            <a:ext cx="3580381" cy="33120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78245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dirty="0"/>
              <a:t>Click to edit title</a:t>
            </a:r>
          </a:p>
        </p:txBody>
      </p:sp>
      <p:sp>
        <p:nvSpPr>
          <p:cNvPr id="3" name="Content Placeholder 2"/>
          <p:cNvSpPr>
            <a:spLocks noGrp="1"/>
          </p:cNvSpPr>
          <p:nvPr>
            <p:ph sz="half" idx="1"/>
          </p:nvPr>
        </p:nvSpPr>
        <p:spPr>
          <a:xfrm>
            <a:off x="5288294" y="895547"/>
            <a:ext cx="5871325" cy="49749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B27B72-46A7-46EA-A40F-AD94CAAFA51C}" type="datetime1">
              <a:rPr lang="en-US" smtClean="0"/>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
        <p:nvSpPr>
          <p:cNvPr id="13" name="Text Placeholder 3">
            <a:extLst>
              <a:ext uri="{FF2B5EF4-FFF2-40B4-BE49-F238E27FC236}">
                <a16:creationId xmlns:a16="http://schemas.microsoft.com/office/drawing/2014/main" id="{379CAAA9-085A-46C2-A892-DE935E67C328}"/>
              </a:ext>
            </a:extLst>
          </p:cNvPr>
          <p:cNvSpPr>
            <a:spLocks noGrp="1"/>
          </p:cNvSpPr>
          <p:nvPr>
            <p:ph type="body" sz="half" idx="2"/>
          </p:nvPr>
        </p:nvSpPr>
        <p:spPr>
          <a:xfrm>
            <a:off x="1295400" y="2556934"/>
            <a:ext cx="3580381" cy="33120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87113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8A562B-F75C-49D4-81FB-0CBB2D1CB166}" type="datetime1">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845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D005A7-2B4E-461D-BBC2-2713A3A28D73}" type="datetime1">
              <a:rPr lang="en-US" smtClean="0"/>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7" name="Text Placeholder 6">
            <a:extLst>
              <a:ext uri="{FF2B5EF4-FFF2-40B4-BE49-F238E27FC236}">
                <a16:creationId xmlns:a16="http://schemas.microsoft.com/office/drawing/2014/main" id="{BC76C9E3-4E12-46D0-A58B-4B548A8EE690}"/>
              </a:ext>
            </a:extLst>
          </p:cNvPr>
          <p:cNvSpPr>
            <a:spLocks noGrp="1"/>
          </p:cNvSpPr>
          <p:nvPr>
            <p:ph type="body" sz="quarter" idx="13"/>
          </p:nvPr>
        </p:nvSpPr>
        <p:spPr>
          <a:xfrm>
            <a:off x="1688805" y="2442732"/>
            <a:ext cx="8814391" cy="3139547"/>
          </a:xfrm>
        </p:spPr>
        <p:txBody>
          <a:bodyPr anchor="ctr"/>
          <a:lstStyle>
            <a:lvl1pPr marL="0" indent="0" algn="ctr">
              <a:buNone/>
              <a:defRPr sz="6000"/>
            </a:lvl1pPr>
          </a:lstStyle>
          <a:p>
            <a:pPr lvl="0"/>
            <a:r>
              <a:rPr lang="en-US"/>
              <a:t>Click to edit Master text styles</a:t>
            </a:r>
          </a:p>
        </p:txBody>
      </p:sp>
    </p:spTree>
    <p:extLst>
      <p:ext uri="{BB962C8B-B14F-4D97-AF65-F5344CB8AC3E}">
        <p14:creationId xmlns:p14="http://schemas.microsoft.com/office/powerpoint/2010/main" val="1761609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ABDEE-B900-494F-AE72-513538CE0E71}" type="datetime1">
              <a:rPr lang="en-US" smtClean="0"/>
              <a:t>4/19/2021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0792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8D5599-2D79-439F-8D0E-CF88F36CA0D0}" type="datetime1">
              <a:rPr lang="en-US" smtClean="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047178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8A5301E-AB93-4945-A0AA-2215B6872DB2}"/>
              </a:ext>
            </a:extLst>
          </p:cNvPr>
          <p:cNvSpPr>
            <a:spLocks noChangeAspect="1"/>
          </p:cNvSpPr>
          <p:nvPr userDrawn="1"/>
        </p:nvSpPr>
        <p:spPr>
          <a:xfrm>
            <a:off x="1871401" y="2602132"/>
            <a:ext cx="1801368" cy="18013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Oval 12">
            <a:extLst>
              <a:ext uri="{FF2B5EF4-FFF2-40B4-BE49-F238E27FC236}">
                <a16:creationId xmlns:a16="http://schemas.microsoft.com/office/drawing/2014/main" id="{D2FF1D57-3E5F-584B-94C2-629CD166831B}"/>
              </a:ext>
            </a:extLst>
          </p:cNvPr>
          <p:cNvSpPr>
            <a:spLocks noChangeAspect="1"/>
          </p:cNvSpPr>
          <p:nvPr userDrawn="1"/>
        </p:nvSpPr>
        <p:spPr>
          <a:xfrm>
            <a:off x="5194632" y="2602132"/>
            <a:ext cx="1801368" cy="18013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Oval 14">
            <a:extLst>
              <a:ext uri="{FF2B5EF4-FFF2-40B4-BE49-F238E27FC236}">
                <a16:creationId xmlns:a16="http://schemas.microsoft.com/office/drawing/2014/main" id="{90A619F7-99B1-EB46-8946-F77C733C4D86}"/>
              </a:ext>
            </a:extLst>
          </p:cNvPr>
          <p:cNvSpPr>
            <a:spLocks noChangeAspect="1"/>
          </p:cNvSpPr>
          <p:nvPr userDrawn="1"/>
        </p:nvSpPr>
        <p:spPr>
          <a:xfrm>
            <a:off x="8519230" y="2602132"/>
            <a:ext cx="1801368" cy="18013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1295402" y="982132"/>
            <a:ext cx="9601196" cy="1303867"/>
          </a:xfrm>
        </p:spPr>
        <p:txBody>
          <a:bodyPr/>
          <a:lstStyle/>
          <a:p>
            <a:r>
              <a:rPr lang="en-US" noProof="0"/>
              <a:t>Click to edit Master title style</a:t>
            </a:r>
          </a:p>
        </p:txBody>
      </p:sp>
      <p:sp>
        <p:nvSpPr>
          <p:cNvPr id="3" name="Content Placeholder 2"/>
          <p:cNvSpPr>
            <a:spLocks noGrp="1"/>
          </p:cNvSpPr>
          <p:nvPr>
            <p:ph idx="1"/>
          </p:nvPr>
        </p:nvSpPr>
        <p:spPr>
          <a:xfrm>
            <a:off x="1295401" y="4804495"/>
            <a:ext cx="2952000" cy="1109133"/>
          </a:xfrm>
        </p:spPr>
        <p:txBody>
          <a:bodyPr/>
          <a:lstStyle/>
          <a:p>
            <a:pPr lvl="0"/>
            <a:r>
              <a:rPr lang="en-US" noProof="0"/>
              <a:t>Click to edit Master text styles</a:t>
            </a:r>
          </a:p>
          <a:p>
            <a:pPr lvl="1"/>
            <a:r>
              <a:rPr lang="en-US" noProof="0"/>
              <a:t>Second level</a:t>
            </a:r>
          </a:p>
          <a:p>
            <a:pPr lvl="2"/>
            <a:r>
              <a:rPr lang="en-US" noProof="0"/>
              <a:t>Third level</a:t>
            </a:r>
          </a:p>
        </p:txBody>
      </p:sp>
      <p:sp>
        <p:nvSpPr>
          <p:cNvPr id="4" name="Date Placeholder 3"/>
          <p:cNvSpPr>
            <a:spLocks noGrp="1"/>
          </p:cNvSpPr>
          <p:nvPr>
            <p:ph type="dt" sz="half" idx="10"/>
          </p:nvPr>
        </p:nvSpPr>
        <p:spPr/>
        <p:txBody>
          <a:bodyPr/>
          <a:lstStyle/>
          <a:p>
            <a:fld id="{A564DC79-6E2B-45F0-9D0B-340A46ED5948}" type="datetime1">
              <a:rPr lang="en-US" noProof="0" smtClean="0"/>
              <a:t>4/19/2021</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9" name="Content Placeholder 2">
            <a:extLst>
              <a:ext uri="{FF2B5EF4-FFF2-40B4-BE49-F238E27FC236}">
                <a16:creationId xmlns:a16="http://schemas.microsoft.com/office/drawing/2014/main" id="{D2FC6D4A-DA65-4AB4-A214-ABFCCC77CE2F}"/>
              </a:ext>
            </a:extLst>
          </p:cNvPr>
          <p:cNvSpPr>
            <a:spLocks noGrp="1"/>
          </p:cNvSpPr>
          <p:nvPr>
            <p:ph idx="13"/>
          </p:nvPr>
        </p:nvSpPr>
        <p:spPr>
          <a:xfrm>
            <a:off x="4620000" y="4804495"/>
            <a:ext cx="2952000" cy="1109133"/>
          </a:xfrm>
        </p:spPr>
        <p:txBody>
          <a:bodyPr/>
          <a:lstStyle/>
          <a:p>
            <a:pPr lvl="0"/>
            <a:r>
              <a:rPr lang="en-US" noProof="0"/>
              <a:t>Click to edit Master text styles</a:t>
            </a:r>
          </a:p>
          <a:p>
            <a:pPr lvl="1"/>
            <a:r>
              <a:rPr lang="en-US" noProof="0"/>
              <a:t>Second level</a:t>
            </a:r>
          </a:p>
          <a:p>
            <a:pPr lvl="2"/>
            <a:r>
              <a:rPr lang="en-US" noProof="0"/>
              <a:t>Third level</a:t>
            </a:r>
          </a:p>
        </p:txBody>
      </p:sp>
      <p:sp>
        <p:nvSpPr>
          <p:cNvPr id="10" name="Content Placeholder 2">
            <a:extLst>
              <a:ext uri="{FF2B5EF4-FFF2-40B4-BE49-F238E27FC236}">
                <a16:creationId xmlns:a16="http://schemas.microsoft.com/office/drawing/2014/main" id="{64EDB116-654D-48D8-BED5-DCA5C06DA378}"/>
              </a:ext>
            </a:extLst>
          </p:cNvPr>
          <p:cNvSpPr>
            <a:spLocks noGrp="1"/>
          </p:cNvSpPr>
          <p:nvPr>
            <p:ph idx="14"/>
          </p:nvPr>
        </p:nvSpPr>
        <p:spPr>
          <a:xfrm>
            <a:off x="7944598" y="4804495"/>
            <a:ext cx="2952000" cy="1109133"/>
          </a:xfrm>
        </p:spPr>
        <p:txBody>
          <a:bodyPr/>
          <a:lstStyle/>
          <a:p>
            <a:pPr lvl="0"/>
            <a:r>
              <a:rPr lang="en-US" noProof="0"/>
              <a:t>Click to edit Master text styles</a:t>
            </a:r>
          </a:p>
          <a:p>
            <a:pPr lvl="1"/>
            <a:r>
              <a:rPr lang="en-US" noProof="0"/>
              <a:t>Second level</a:t>
            </a:r>
          </a:p>
          <a:p>
            <a:pPr lvl="2"/>
            <a:r>
              <a:rPr lang="en-US" noProof="0"/>
              <a:t>Third level</a:t>
            </a:r>
          </a:p>
        </p:txBody>
      </p:sp>
      <p:sp>
        <p:nvSpPr>
          <p:cNvPr id="12" name="Picture Placeholder 11">
            <a:extLst>
              <a:ext uri="{FF2B5EF4-FFF2-40B4-BE49-F238E27FC236}">
                <a16:creationId xmlns:a16="http://schemas.microsoft.com/office/drawing/2014/main" id="{0E6232E7-9350-493B-BFD0-883015EB07CE}"/>
              </a:ext>
            </a:extLst>
          </p:cNvPr>
          <p:cNvSpPr>
            <a:spLocks noGrp="1" noChangeAspect="1"/>
          </p:cNvSpPr>
          <p:nvPr>
            <p:ph type="pic" sz="quarter" idx="15" hasCustomPrompt="1"/>
          </p:nvPr>
        </p:nvSpPr>
        <p:spPr>
          <a:xfrm>
            <a:off x="2191441" y="2922172"/>
            <a:ext cx="1161288" cy="1161288"/>
          </a:xfrm>
          <a:prstGeom prst="ellipse">
            <a:avLst/>
          </a:prstGeom>
          <a:noFill/>
        </p:spPr>
        <p:txBody>
          <a:bodyPr anchor="ctr"/>
          <a:lstStyle>
            <a:lvl1pPr marL="0" indent="0" algn="ctr">
              <a:buNone/>
              <a:defRPr sz="1400" i="1">
                <a:solidFill>
                  <a:schemeClr val="bg1"/>
                </a:solidFill>
              </a:defRPr>
            </a:lvl1pPr>
          </a:lstStyle>
          <a:p>
            <a:r>
              <a:rPr lang="en-US" noProof="0" dirty="0"/>
              <a:t>Insert Icon or Picture</a:t>
            </a:r>
          </a:p>
        </p:txBody>
      </p:sp>
      <p:sp>
        <p:nvSpPr>
          <p:cNvPr id="14" name="Picture Placeholder 13">
            <a:extLst>
              <a:ext uri="{FF2B5EF4-FFF2-40B4-BE49-F238E27FC236}">
                <a16:creationId xmlns:a16="http://schemas.microsoft.com/office/drawing/2014/main" id="{E13A6892-C6C0-404F-96AD-993154ED8C7C}"/>
              </a:ext>
            </a:extLst>
          </p:cNvPr>
          <p:cNvSpPr>
            <a:spLocks noGrp="1" noChangeAspect="1"/>
          </p:cNvSpPr>
          <p:nvPr>
            <p:ph type="pic" sz="quarter" idx="16" hasCustomPrompt="1"/>
          </p:nvPr>
        </p:nvSpPr>
        <p:spPr>
          <a:xfrm>
            <a:off x="5514672" y="2922172"/>
            <a:ext cx="1161288" cy="1161288"/>
          </a:xfrm>
          <a:prstGeom prst="ellipse">
            <a:avLst/>
          </a:prstGeom>
          <a:solidFill>
            <a:schemeClr val="accent2"/>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Insert Icon or Picture</a:t>
            </a:r>
          </a:p>
        </p:txBody>
      </p:sp>
      <p:sp>
        <p:nvSpPr>
          <p:cNvPr id="16" name="Picture Placeholder 15">
            <a:extLst>
              <a:ext uri="{FF2B5EF4-FFF2-40B4-BE49-F238E27FC236}">
                <a16:creationId xmlns:a16="http://schemas.microsoft.com/office/drawing/2014/main" id="{70281C28-F044-4622-B651-CE20C022E723}"/>
              </a:ext>
            </a:extLst>
          </p:cNvPr>
          <p:cNvSpPr>
            <a:spLocks noGrp="1"/>
          </p:cNvSpPr>
          <p:nvPr>
            <p:ph type="pic" sz="quarter" idx="17" hasCustomPrompt="1"/>
          </p:nvPr>
        </p:nvSpPr>
        <p:spPr>
          <a:xfrm>
            <a:off x="8838000" y="2920902"/>
            <a:ext cx="1163828" cy="1163828"/>
          </a:xfrm>
          <a:prstGeom prst="ellipse">
            <a:avLst/>
          </a:prstGeom>
          <a:no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400" b="0" i="1">
                <a:solidFill>
                  <a:schemeClr val="bg1"/>
                </a:solidFill>
              </a:defRPr>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Insert Icon or Picture</a:t>
            </a:r>
          </a:p>
        </p:txBody>
      </p:sp>
    </p:spTree>
    <p:extLst>
      <p:ext uri="{BB962C8B-B14F-4D97-AF65-F5344CB8AC3E}">
        <p14:creationId xmlns:p14="http://schemas.microsoft.com/office/powerpoint/2010/main" val="1467037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 Photo">
    <p:spTree>
      <p:nvGrpSpPr>
        <p:cNvPr id="1" name=""/>
        <p:cNvGrpSpPr/>
        <p:nvPr/>
      </p:nvGrpSpPr>
      <p:grpSpPr>
        <a:xfrm>
          <a:off x="0" y="0"/>
          <a:ext cx="0" cy="0"/>
          <a:chOff x="0" y="0"/>
          <a:chExt cx="0" cy="0"/>
        </a:xfrm>
      </p:grpSpPr>
      <p:cxnSp>
        <p:nvCxnSpPr>
          <p:cNvPr id="8" name="Straight Connector 7"/>
          <p:cNvCxnSpPr>
            <a:cxnSpLocks/>
          </p:cNvCxnSpPr>
          <p:nvPr/>
        </p:nvCxnSpPr>
        <p:spPr>
          <a:xfrm>
            <a:off x="3498694" y="2421466"/>
            <a:ext cx="740731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498694" y="982132"/>
            <a:ext cx="7397903" cy="1303867"/>
          </a:xfrm>
        </p:spPr>
        <p:txBody>
          <a:bodyPr/>
          <a:lstStyle/>
          <a:p>
            <a:r>
              <a:rPr lang="en-US" noProof="0"/>
              <a:t>Click to edit Master title style</a:t>
            </a:r>
          </a:p>
        </p:txBody>
      </p:sp>
      <p:sp>
        <p:nvSpPr>
          <p:cNvPr id="3" name="Content Placeholder 2"/>
          <p:cNvSpPr>
            <a:spLocks noGrp="1"/>
          </p:cNvSpPr>
          <p:nvPr>
            <p:ph sz="half" idx="1"/>
          </p:nvPr>
        </p:nvSpPr>
        <p:spPr>
          <a:xfrm>
            <a:off x="3498694" y="2560320"/>
            <a:ext cx="3580381" cy="3310128"/>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p:cNvSpPr>
            <a:spLocks noGrp="1"/>
          </p:cNvSpPr>
          <p:nvPr>
            <p:ph sz="half" idx="2"/>
          </p:nvPr>
        </p:nvSpPr>
        <p:spPr>
          <a:xfrm>
            <a:off x="7316216" y="2560320"/>
            <a:ext cx="3580381" cy="3310128"/>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3CDFF4AA-9098-4EEE-BB2D-08AEB665D7BF}" type="datetime1">
              <a:rPr lang="en-US" noProof="0" smtClean="0"/>
              <a:t>4/19/2021</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388783" y="2483417"/>
            <a:ext cx="3220061" cy="3373452"/>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211380" y="1442831"/>
            <a:ext cx="3220061" cy="3910358"/>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422103" y="1691853"/>
            <a:ext cx="2736000" cy="3367314"/>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US" noProof="0" dirty="0"/>
              <a:t>Insert Photo or Drag &amp; Drop your Photo</a:t>
            </a:r>
          </a:p>
        </p:txBody>
      </p:sp>
    </p:spTree>
    <p:extLst>
      <p:ext uri="{BB962C8B-B14F-4D97-AF65-F5344CB8AC3E}">
        <p14:creationId xmlns:p14="http://schemas.microsoft.com/office/powerpoint/2010/main" val="3762657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4F82F76-1F28-4871-AA44-ADE3B29E465F}"/>
              </a:ext>
            </a:extLst>
          </p:cNvPr>
          <p:cNvSpPr/>
          <p:nvPr userDrawn="1"/>
        </p:nvSpPr>
        <p:spPr>
          <a:xfrm>
            <a:off x="1066800" y="1009665"/>
            <a:ext cx="7056969" cy="4847145"/>
          </a:xfrm>
          <a:prstGeom prst="rect">
            <a:avLst/>
          </a:prstGeom>
          <a:solidFill>
            <a:schemeClr val="bg1"/>
          </a:solidFill>
          <a:ln w="82550" cmpd="thickThin">
            <a:solidFill>
              <a:schemeClr val="bg1">
                <a:lumMod val="6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hasCustomPrompt="1"/>
          </p:nvPr>
        </p:nvSpPr>
        <p:spPr>
          <a:xfrm>
            <a:off x="8216900" y="982132"/>
            <a:ext cx="2679698" cy="1412725"/>
          </a:xfrm>
        </p:spPr>
        <p:txBody>
          <a:bodyPr anchor="t"/>
          <a:lstStyle>
            <a:lvl1pPr algn="r">
              <a:defRPr/>
            </a:lvl1pPr>
          </a:lstStyle>
          <a:p>
            <a:r>
              <a:rPr lang="en-US" noProof="0"/>
              <a:t>Click to title</a:t>
            </a:r>
          </a:p>
        </p:txBody>
      </p:sp>
      <p:sp>
        <p:nvSpPr>
          <p:cNvPr id="4" name="Date Placeholder 3"/>
          <p:cNvSpPr>
            <a:spLocks noGrp="1"/>
          </p:cNvSpPr>
          <p:nvPr>
            <p:ph type="dt" sz="half" idx="10"/>
          </p:nvPr>
        </p:nvSpPr>
        <p:spPr/>
        <p:txBody>
          <a:bodyPr/>
          <a:lstStyle/>
          <a:p>
            <a:fld id="{0FF30DDF-B4DE-44AA-BFF8-4434049383AD}" type="datetime1">
              <a:rPr lang="en-US" noProof="0" smtClean="0"/>
              <a:t>4/19/2021</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1" name="Picture Placeholder 10">
            <a:extLst>
              <a:ext uri="{FF2B5EF4-FFF2-40B4-BE49-F238E27FC236}">
                <a16:creationId xmlns:a16="http://schemas.microsoft.com/office/drawing/2014/main" id="{087D12F9-00B3-48A4-8EFB-78ACCA9F99DC}"/>
              </a:ext>
            </a:extLst>
          </p:cNvPr>
          <p:cNvSpPr>
            <a:spLocks noGrp="1"/>
          </p:cNvSpPr>
          <p:nvPr>
            <p:ph type="pic" sz="quarter" idx="13" hasCustomPrompt="1"/>
          </p:nvPr>
        </p:nvSpPr>
        <p:spPr>
          <a:xfrm>
            <a:off x="5482052" y="1318687"/>
            <a:ext cx="2338493" cy="2881988"/>
          </a:xfrm>
          <a:solidFill>
            <a:schemeClr val="bg1">
              <a:lumMod val="95000"/>
            </a:schemeClr>
          </a:solidFill>
        </p:spPr>
        <p:txBody>
          <a:bodyPr anchor="ctr"/>
          <a:lstStyle>
            <a:lvl1pPr marL="0" indent="0" algn="ctr">
              <a:buNone/>
              <a:defRPr sz="1200" i="1"/>
            </a:lvl1pPr>
          </a:lstStyle>
          <a:p>
            <a:r>
              <a:rPr lang="en-US" noProof="0" dirty="0"/>
              <a:t>Pictures of buildings</a:t>
            </a:r>
          </a:p>
        </p:txBody>
      </p:sp>
      <p:sp>
        <p:nvSpPr>
          <p:cNvPr id="12" name="Picture Placeholder 10">
            <a:extLst>
              <a:ext uri="{FF2B5EF4-FFF2-40B4-BE49-F238E27FC236}">
                <a16:creationId xmlns:a16="http://schemas.microsoft.com/office/drawing/2014/main" id="{242B44F9-2E79-4910-8D1A-CE37EF05242B}"/>
              </a:ext>
            </a:extLst>
          </p:cNvPr>
          <p:cNvSpPr>
            <a:spLocks noGrp="1"/>
          </p:cNvSpPr>
          <p:nvPr>
            <p:ph type="pic" sz="quarter" idx="14" hasCustomPrompt="1"/>
          </p:nvPr>
        </p:nvSpPr>
        <p:spPr>
          <a:xfrm>
            <a:off x="1374222" y="3128436"/>
            <a:ext cx="3974629" cy="2424639"/>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 Pictures of jobs</a:t>
            </a:r>
          </a:p>
        </p:txBody>
      </p:sp>
      <p:sp>
        <p:nvSpPr>
          <p:cNvPr id="13" name="Picture Placeholder 10">
            <a:extLst>
              <a:ext uri="{FF2B5EF4-FFF2-40B4-BE49-F238E27FC236}">
                <a16:creationId xmlns:a16="http://schemas.microsoft.com/office/drawing/2014/main" id="{68412D06-1A64-446B-8E3E-026437ADFB5D}"/>
              </a:ext>
            </a:extLst>
          </p:cNvPr>
          <p:cNvSpPr>
            <a:spLocks noGrp="1"/>
          </p:cNvSpPr>
          <p:nvPr>
            <p:ph type="pic" sz="quarter" idx="15" hasCustomPrompt="1"/>
          </p:nvPr>
        </p:nvSpPr>
        <p:spPr>
          <a:xfrm>
            <a:off x="3600451" y="1318687"/>
            <a:ext cx="1748400" cy="1680173"/>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Pictures of transportation</a:t>
            </a:r>
          </a:p>
        </p:txBody>
      </p:sp>
      <p:sp>
        <p:nvSpPr>
          <p:cNvPr id="14" name="Picture Placeholder 10">
            <a:extLst>
              <a:ext uri="{FF2B5EF4-FFF2-40B4-BE49-F238E27FC236}">
                <a16:creationId xmlns:a16="http://schemas.microsoft.com/office/drawing/2014/main" id="{3152ED43-82C8-44B9-8B8E-2C0C9CEB1F19}"/>
              </a:ext>
            </a:extLst>
          </p:cNvPr>
          <p:cNvSpPr>
            <a:spLocks noGrp="1"/>
          </p:cNvSpPr>
          <p:nvPr>
            <p:ph type="pic" sz="quarter" idx="16" hasCustomPrompt="1"/>
          </p:nvPr>
        </p:nvSpPr>
        <p:spPr>
          <a:xfrm>
            <a:off x="1374222" y="1318687"/>
            <a:ext cx="2093027" cy="1680173"/>
          </a:xfrm>
          <a:solidFill>
            <a:schemeClr val="bg1">
              <a:lumMod val="95000"/>
            </a:schemeClr>
          </a:solidFill>
        </p:spPr>
        <p:txBody>
          <a:bodyPr anchor="ctr"/>
          <a:lstStyle>
            <a:lvl1pPr marL="0" indent="0" algn="ctr">
              <a:buNone/>
              <a:defRPr sz="1200" i="1"/>
            </a:lvl1pPr>
          </a:lstStyle>
          <a:p>
            <a:r>
              <a:rPr lang="en-US" noProof="0" dirty="0"/>
              <a:t>Pictures of clothing</a:t>
            </a:r>
          </a:p>
        </p:txBody>
      </p:sp>
      <p:sp>
        <p:nvSpPr>
          <p:cNvPr id="19" name="Picture Placeholder 10">
            <a:extLst>
              <a:ext uri="{FF2B5EF4-FFF2-40B4-BE49-F238E27FC236}">
                <a16:creationId xmlns:a16="http://schemas.microsoft.com/office/drawing/2014/main" id="{0BCC3DC8-BDE4-4B07-A8CA-0321A364356B}"/>
              </a:ext>
            </a:extLst>
          </p:cNvPr>
          <p:cNvSpPr>
            <a:spLocks noGrp="1"/>
          </p:cNvSpPr>
          <p:nvPr>
            <p:ph type="pic" sz="quarter" idx="17" hasCustomPrompt="1"/>
          </p:nvPr>
        </p:nvSpPr>
        <p:spPr>
          <a:xfrm>
            <a:off x="5482052" y="4333875"/>
            <a:ext cx="2338493" cy="1219200"/>
          </a:xfrm>
          <a:solidFill>
            <a:schemeClr val="bg1">
              <a:lumMod val="95000"/>
            </a:schemeClr>
          </a:solidFill>
        </p:spPr>
        <p:txBody>
          <a:bodyPr anchor="ctr"/>
          <a:lstStyle>
            <a:lvl1pPr marL="0" marR="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sz="1200" i="1"/>
            </a:lvl1pPr>
          </a:lstStyle>
          <a:p>
            <a:pPr marL="0" marR="0" lvl="0" indent="0" algn="ctr" defTabSz="457200" rtl="0" eaLnBrk="1" fontAlgn="auto" latinLnBrk="0" hangingPunct="1">
              <a:lnSpc>
                <a:spcPct val="100000"/>
              </a:lnSpc>
              <a:spcBef>
                <a:spcPct val="20000"/>
              </a:spcBef>
              <a:spcAft>
                <a:spcPts val="600"/>
              </a:spcAft>
              <a:buClr>
                <a:schemeClr val="accent1"/>
              </a:buClr>
              <a:buSzPct val="115000"/>
              <a:buFont typeface="Arial"/>
              <a:buNone/>
              <a:tabLst/>
              <a:defRPr/>
            </a:pPr>
            <a:r>
              <a:rPr lang="en-US" noProof="0" dirty="0"/>
              <a:t>Pictures of other items that capture the era</a:t>
            </a:r>
          </a:p>
        </p:txBody>
      </p:sp>
      <p:sp>
        <p:nvSpPr>
          <p:cNvPr id="21" name="Text Placeholder 20">
            <a:extLst>
              <a:ext uri="{FF2B5EF4-FFF2-40B4-BE49-F238E27FC236}">
                <a16:creationId xmlns:a16="http://schemas.microsoft.com/office/drawing/2014/main" id="{2E769B50-B286-4700-AFD4-EFDA8F2FBA04}"/>
              </a:ext>
            </a:extLst>
          </p:cNvPr>
          <p:cNvSpPr>
            <a:spLocks noGrp="1"/>
          </p:cNvSpPr>
          <p:nvPr>
            <p:ph type="body" sz="quarter" idx="18" hasCustomPrompt="1"/>
          </p:nvPr>
        </p:nvSpPr>
        <p:spPr>
          <a:xfrm>
            <a:off x="8216900" y="2507046"/>
            <a:ext cx="2679698" cy="3349763"/>
          </a:xfrm>
        </p:spPr>
        <p:txBody>
          <a:bodyPr/>
          <a:lstStyle>
            <a:lvl1pPr marL="0" indent="0" algn="r">
              <a:buNone/>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noProof="0"/>
              <a:t>Subheader</a:t>
            </a:r>
          </a:p>
        </p:txBody>
      </p:sp>
    </p:spTree>
    <p:extLst>
      <p:ext uri="{BB962C8B-B14F-4D97-AF65-F5344CB8AC3E}">
        <p14:creationId xmlns:p14="http://schemas.microsoft.com/office/powerpoint/2010/main" val="426007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hot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3CE66FB-7564-43B1-9A0A-6594394A243B}"/>
              </a:ext>
            </a:extLst>
          </p:cNvPr>
          <p:cNvSpPr/>
          <p:nvPr userDrawn="1"/>
        </p:nvSpPr>
        <p:spPr>
          <a:xfrm>
            <a:off x="476250" y="476250"/>
            <a:ext cx="11239500" cy="59245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D335E96D-A567-4898-B2BA-3B8C2F40BA6E}"/>
              </a:ext>
            </a:extLst>
          </p:cNvPr>
          <p:cNvSpPr>
            <a:spLocks noGrp="1"/>
          </p:cNvSpPr>
          <p:nvPr>
            <p:ph type="pic" sz="quarter" idx="10" hasCustomPrompt="1"/>
          </p:nvPr>
        </p:nvSpPr>
        <p:spPr>
          <a:xfrm>
            <a:off x="552000" y="567000"/>
            <a:ext cx="11088000" cy="5724000"/>
          </a:xfrm>
          <a:solidFill>
            <a:schemeClr val="bg1">
              <a:lumMod val="95000"/>
            </a:schemeClr>
          </a:solidFill>
        </p:spPr>
        <p:txBody>
          <a:bodyPr anchor="ctr"/>
          <a:lstStyle>
            <a:lvl1pPr marL="0" indent="0" algn="ctr">
              <a:buNone/>
              <a:defRPr sz="1600" i="1">
                <a:solidFill>
                  <a:schemeClr val="tx1">
                    <a:lumMod val="85000"/>
                    <a:lumOff val="15000"/>
                  </a:schemeClr>
                </a:solidFill>
              </a:defRPr>
            </a:lvl1pPr>
          </a:lstStyle>
          <a:p>
            <a:r>
              <a:rPr lang="en-US" noProof="0" dirty="0"/>
              <a:t>Insert an iconic picture from the era</a:t>
            </a:r>
          </a:p>
        </p:txBody>
      </p:sp>
      <p:sp>
        <p:nvSpPr>
          <p:cNvPr id="2" name="Title 1"/>
          <p:cNvSpPr>
            <a:spLocks noGrp="1"/>
          </p:cNvSpPr>
          <p:nvPr>
            <p:ph type="title"/>
          </p:nvPr>
        </p:nvSpPr>
        <p:spPr>
          <a:xfrm>
            <a:off x="1295402" y="692939"/>
            <a:ext cx="9601196" cy="751418"/>
          </a:xfrm>
        </p:spPr>
        <p:txBody>
          <a:bodyPr/>
          <a:lstStyle/>
          <a:p>
            <a:r>
              <a:rPr lang="en-US" noProof="0"/>
              <a:t>Click to edit Master title style</a:t>
            </a:r>
          </a:p>
        </p:txBody>
      </p:sp>
      <p:pic>
        <p:nvPicPr>
          <p:cNvPr id="7" name="Picture 6" descr="HD-PanelContent-GrommetsCombined.png">
            <a:extLst>
              <a:ext uri="{FF2B5EF4-FFF2-40B4-BE49-F238E27FC236}">
                <a16:creationId xmlns:a16="http://schemas.microsoft.com/office/drawing/2014/main" id="{EE5D561D-B993-4D57-A306-77777AD9090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631069"/>
            <a:ext cx="240481" cy="238041"/>
          </a:xfrm>
          <a:prstGeom prst="ellipse">
            <a:avLst/>
          </a:prstGeom>
          <a:effectLst>
            <a:outerShdw blurRad="12700" dir="2700000" sx="102000" sy="102000" algn="tl" rotWithShape="0">
              <a:prstClr val="black">
                <a:alpha val="40000"/>
              </a:prstClr>
            </a:outerShdw>
          </a:effectLst>
        </p:spPr>
      </p:pic>
      <p:pic>
        <p:nvPicPr>
          <p:cNvPr id="8" name="Picture 7" descr="HD-PanelContent-GrommetsCombined.png">
            <a:extLst>
              <a:ext uri="{FF2B5EF4-FFF2-40B4-BE49-F238E27FC236}">
                <a16:creationId xmlns:a16="http://schemas.microsoft.com/office/drawing/2014/main" id="{56E46F13-579D-42C5-8CB9-411911275F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631069"/>
            <a:ext cx="240481" cy="238041"/>
          </a:xfrm>
          <a:prstGeom prst="ellipse">
            <a:avLst/>
          </a:prstGeom>
          <a:effectLst>
            <a:outerShdw blurRad="12700" dir="2700000" sx="102000" sy="102000" algn="tl" rotWithShape="0">
              <a:prstClr val="black">
                <a:alpha val="40000"/>
              </a:prstClr>
            </a:outerShdw>
          </a:effectLst>
        </p:spPr>
      </p:pic>
      <p:pic>
        <p:nvPicPr>
          <p:cNvPr id="9" name="Picture 8" descr="HD-PanelContent-GrommetsCombined.png">
            <a:extLst>
              <a:ext uri="{FF2B5EF4-FFF2-40B4-BE49-F238E27FC236}">
                <a16:creationId xmlns:a16="http://schemas.microsoft.com/office/drawing/2014/main" id="{E055F617-AE0E-412B-BD58-B6C6F1E57E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8661" y="5996029"/>
            <a:ext cx="240481" cy="238041"/>
          </a:xfrm>
          <a:prstGeom prst="ellipse">
            <a:avLst/>
          </a:prstGeom>
          <a:effectLst>
            <a:outerShdw blurRad="12700" dir="2700000" sx="102000" sy="102000" algn="tl" rotWithShape="0">
              <a:prstClr val="black">
                <a:alpha val="40000"/>
              </a:prstClr>
            </a:outerShdw>
          </a:effectLst>
        </p:spPr>
      </p:pic>
      <p:pic>
        <p:nvPicPr>
          <p:cNvPr id="10" name="Picture 9" descr="HD-PanelContent-GrommetsCombined.png">
            <a:extLst>
              <a:ext uri="{FF2B5EF4-FFF2-40B4-BE49-F238E27FC236}">
                <a16:creationId xmlns:a16="http://schemas.microsoft.com/office/drawing/2014/main" id="{E6A3ABD2-1E11-490E-83ED-21CCB1878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22858" y="5996029"/>
            <a:ext cx="240481" cy="238041"/>
          </a:xfrm>
          <a:prstGeom prst="ellipse">
            <a:avLst/>
          </a:prstGeom>
          <a:effectLst>
            <a:outerShdw blurRad="12700" dir="2700000" sx="102000" sy="102000" algn="tl" rotWithShape="0">
              <a:prstClr val="black">
                <a:alpha val="40000"/>
              </a:prstClr>
            </a:outerShdw>
          </a:effectLst>
        </p:spPr>
      </p:pic>
    </p:spTree>
    <p:extLst>
      <p:ext uri="{BB962C8B-B14F-4D97-AF65-F5344CB8AC3E}">
        <p14:creationId xmlns:p14="http://schemas.microsoft.com/office/powerpoint/2010/main" val="281828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Right Photo">
    <p:spTree>
      <p:nvGrpSpPr>
        <p:cNvPr id="1" name=""/>
        <p:cNvGrpSpPr/>
        <p:nvPr/>
      </p:nvGrpSpPr>
      <p:grpSpPr>
        <a:xfrm>
          <a:off x="0" y="0"/>
          <a:ext cx="0" cy="0"/>
          <a:chOff x="0" y="0"/>
          <a:chExt cx="0" cy="0"/>
        </a:xfrm>
      </p:grpSpPr>
      <p:cxnSp>
        <p:nvCxnSpPr>
          <p:cNvPr id="8" name="Straight Connector 7"/>
          <p:cNvCxnSpPr>
            <a:cxnSpLocks/>
          </p:cNvCxnSpPr>
          <p:nvPr/>
        </p:nvCxnSpPr>
        <p:spPr>
          <a:xfrm>
            <a:off x="1295401" y="2421466"/>
            <a:ext cx="358038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3" y="982132"/>
            <a:ext cx="3580380" cy="1303867"/>
          </a:xfrm>
        </p:spPr>
        <p:txBody>
          <a:bodyPr/>
          <a:lstStyle>
            <a:lvl1pPr algn="l">
              <a:defRPr/>
            </a:lvl1pPr>
          </a:lstStyle>
          <a:p>
            <a:r>
              <a:rPr lang="en-US" noProof="0"/>
              <a:t>Click to edit title</a:t>
            </a:r>
          </a:p>
        </p:txBody>
      </p:sp>
      <p:sp>
        <p:nvSpPr>
          <p:cNvPr id="3" name="Content Placeholder 2"/>
          <p:cNvSpPr>
            <a:spLocks noGrp="1"/>
          </p:cNvSpPr>
          <p:nvPr>
            <p:ph sz="half" idx="1"/>
          </p:nvPr>
        </p:nvSpPr>
        <p:spPr>
          <a:xfrm>
            <a:off x="1295401" y="2560320"/>
            <a:ext cx="3580381" cy="3310128"/>
          </a:xfrm>
        </p:spPr>
        <p:txBody>
          <a:bodyPr>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Date Placeholder 4"/>
          <p:cNvSpPr>
            <a:spLocks noGrp="1"/>
          </p:cNvSpPr>
          <p:nvPr>
            <p:ph type="dt" sz="half" idx="10"/>
          </p:nvPr>
        </p:nvSpPr>
        <p:spPr/>
        <p:txBody>
          <a:bodyPr/>
          <a:lstStyle/>
          <a:p>
            <a:fld id="{DB00DC37-F34F-43D4-A936-C799000DD14D}" type="datetime1">
              <a:rPr lang="en-US" noProof="0" smtClean="0"/>
              <a:t>4/19/2021</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330EA680-D336-4FF7-8B7A-9848BB0A1C32}" type="slidenum">
              <a:rPr lang="en-US" noProof="0" smtClean="0"/>
              <a:t>‹#›</a:t>
            </a:fld>
            <a:endParaRPr lang="en-US" noProof="0" dirty="0"/>
          </a:p>
        </p:txBody>
      </p:sp>
      <p:sp>
        <p:nvSpPr>
          <p:cNvPr id="10" name="Parallelogram 9">
            <a:extLst>
              <a:ext uri="{FF2B5EF4-FFF2-40B4-BE49-F238E27FC236}">
                <a16:creationId xmlns:a16="http://schemas.microsoft.com/office/drawing/2014/main" id="{9C4F6082-2952-43DC-9B9C-74C88B262CE9}"/>
              </a:ext>
            </a:extLst>
          </p:cNvPr>
          <p:cNvSpPr/>
          <p:nvPr userDrawn="1"/>
        </p:nvSpPr>
        <p:spPr>
          <a:xfrm rot="5400000">
            <a:off x="6801681" y="1316976"/>
            <a:ext cx="4037344" cy="5975391"/>
          </a:xfrm>
          <a:prstGeom prst="parallelogram">
            <a:avLst>
              <a:gd name="adj" fmla="val 12608"/>
            </a:avLst>
          </a:prstGeom>
          <a:gradFill>
            <a:gsLst>
              <a:gs pos="11000">
                <a:schemeClr val="tx1">
                  <a:alpha val="0"/>
                </a:schemeClr>
              </a:gs>
              <a:gs pos="100000">
                <a:schemeClr val="tx1"/>
              </a:gs>
            </a:gsLst>
            <a:lin ang="5400000" scaled="1"/>
          </a:gradFill>
          <a:ln>
            <a:noFill/>
          </a:ln>
          <a:effectLst>
            <a:softEdge rad="317500"/>
          </a:effectLst>
          <a:scene3d>
            <a:camera prst="orthographicFront"/>
            <a:lightRig rig="threePt" dir="t">
              <a:rot lat="0" lon="0" rev="204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Rounded Corners 10">
            <a:extLst>
              <a:ext uri="{FF2B5EF4-FFF2-40B4-BE49-F238E27FC236}">
                <a16:creationId xmlns:a16="http://schemas.microsoft.com/office/drawing/2014/main" id="{67618976-780E-4131-85CD-66F013F5ACDE}"/>
              </a:ext>
            </a:extLst>
          </p:cNvPr>
          <p:cNvSpPr/>
          <p:nvPr userDrawn="1"/>
        </p:nvSpPr>
        <p:spPr>
          <a:xfrm rot="-120000">
            <a:off x="5372113" y="869568"/>
            <a:ext cx="5703690" cy="4902845"/>
          </a:xfrm>
          <a:prstGeom prst="roundRect">
            <a:avLst>
              <a:gd name="adj" fmla="val 454"/>
            </a:avLst>
          </a:prstGeom>
          <a:blipFill dpi="0" rotWithShape="1">
            <a:blip r:embed="rId2" cstate="screen">
              <a:extLst>
                <a:ext uri="{BEBA8EAE-BF5A-486C-A8C5-ECC9F3942E4B}">
                  <a14:imgProps xmlns:a14="http://schemas.microsoft.com/office/drawing/2010/main">
                    <a14:imgLayer r:embed="rId3">
                      <a14:imgEffect>
                        <a14:sharpenSoften amount="64000"/>
                      </a14:imgEffect>
                      <a14:imgEffect>
                        <a14:saturation sat="0"/>
                      </a14:imgEffect>
                      <a14:imgEffect>
                        <a14:brightnessContrast bright="4000"/>
                      </a14:imgEffect>
                    </a14:imgLayer>
                  </a14:imgProps>
                </a:ext>
                <a:ext uri="{28A0092B-C50C-407E-A947-70E740481C1C}">
                  <a14:useLocalDpi xmlns:a14="http://schemas.microsoft.com/office/drawing/2010/main"/>
                </a:ext>
              </a:extLst>
            </a:blip>
            <a:srcRect/>
            <a:tile tx="0" ty="0" sx="20000" sy="20000" flip="xy" algn="tl"/>
          </a:blipFill>
          <a:ln>
            <a:noFill/>
          </a:ln>
          <a:effectLst/>
          <a:scene3d>
            <a:camera prst="orthographicFront"/>
            <a:lightRig rig="threePt" dir="t">
              <a:rot lat="0" lon="0" rev="20400000"/>
            </a:lightRig>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Picture Placeholder 17">
            <a:extLst>
              <a:ext uri="{FF2B5EF4-FFF2-40B4-BE49-F238E27FC236}">
                <a16:creationId xmlns:a16="http://schemas.microsoft.com/office/drawing/2014/main" id="{01E4A9BC-C863-435A-8A18-508AE86DCBB7}"/>
              </a:ext>
            </a:extLst>
          </p:cNvPr>
          <p:cNvSpPr>
            <a:spLocks noGrp="1"/>
          </p:cNvSpPr>
          <p:nvPr>
            <p:ph type="pic" sz="quarter" idx="14" hasCustomPrompt="1"/>
          </p:nvPr>
        </p:nvSpPr>
        <p:spPr>
          <a:xfrm rot="-120000" flipH="1">
            <a:off x="5584031" y="1077708"/>
            <a:ext cx="5279854" cy="4486565"/>
          </a:xfrm>
          <a:solidFill>
            <a:schemeClr val="tx1">
              <a:lumMod val="75000"/>
              <a:lumOff val="25000"/>
            </a:schemeClr>
          </a:solidFill>
          <a:effectLst>
            <a:innerShdw blurRad="25400" dist="12700" dir="13500000">
              <a:prstClr val="black">
                <a:alpha val="16000"/>
              </a:prstClr>
            </a:innerShdw>
          </a:effectLst>
        </p:spPr>
        <p:txBody>
          <a:bodyPr lIns="180000" rIns="180000" anchor="ctr"/>
          <a:lstStyle>
            <a:lvl1pPr marL="0" indent="0" algn="ctr">
              <a:buNone/>
              <a:defRPr sz="1600" i="1">
                <a:solidFill>
                  <a:schemeClr val="bg1"/>
                </a:solidFill>
                <a:latin typeface="+mn-lt"/>
                <a:cs typeface="Times New Roman" panose="02020603050405020304" pitchFamily="18" charset="0"/>
              </a:defRPr>
            </a:lvl1pPr>
          </a:lstStyle>
          <a:p>
            <a:r>
              <a:rPr lang="en-US" noProof="0" dirty="0"/>
              <a:t>Insert Photo or Drag &amp; Drop your Photo</a:t>
            </a:r>
          </a:p>
        </p:txBody>
      </p:sp>
    </p:spTree>
    <p:extLst>
      <p:ext uri="{BB962C8B-B14F-4D97-AF65-F5344CB8AC3E}">
        <p14:creationId xmlns:p14="http://schemas.microsoft.com/office/powerpoint/2010/main" val="16838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 Content Alt">
    <p:spTree>
      <p:nvGrpSpPr>
        <p:cNvPr id="1" name=""/>
        <p:cNvGrpSpPr/>
        <p:nvPr/>
      </p:nvGrpSpPr>
      <p:grpSpPr>
        <a:xfrm>
          <a:off x="0" y="0"/>
          <a:ext cx="0" cy="0"/>
          <a:chOff x="0" y="0"/>
          <a:chExt cx="0" cy="0"/>
        </a:xfrm>
      </p:grpSpPr>
      <p:pic>
        <p:nvPicPr>
          <p:cNvPr id="9" name="Picture 8" descr="HD-PanelContent-GrommetsCombined.png">
            <a:extLst>
              <a:ext uri="{FF2B5EF4-FFF2-40B4-BE49-F238E27FC236}">
                <a16:creationId xmlns:a16="http://schemas.microsoft.com/office/drawing/2014/main" id="{7BD0150C-9F76-4D95-80BF-675693B48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cxnSp>
        <p:nvCxnSpPr>
          <p:cNvPr id="7" name="Straight Connector 6"/>
          <p:cNvCxnSpPr>
            <a:cxnSpLocks/>
          </p:cNvCxnSpPr>
          <p:nvPr/>
        </p:nvCxnSpPr>
        <p:spPr>
          <a:xfrm>
            <a:off x="1295401" y="2421466"/>
            <a:ext cx="4669665"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1295402" y="982132"/>
            <a:ext cx="4669664" cy="1303867"/>
          </a:xfrm>
        </p:spPr>
        <p:txBody>
          <a:bodyPr/>
          <a:lstStyle/>
          <a:p>
            <a:r>
              <a:rPr lang="en-US" dirty="0"/>
              <a:t>Click to edit title</a:t>
            </a:r>
          </a:p>
        </p:txBody>
      </p:sp>
      <p:sp>
        <p:nvSpPr>
          <p:cNvPr id="3" name="Content Placeholder 2"/>
          <p:cNvSpPr>
            <a:spLocks noGrp="1"/>
          </p:cNvSpPr>
          <p:nvPr>
            <p:ph idx="1"/>
          </p:nvPr>
        </p:nvSpPr>
        <p:spPr>
          <a:xfrm>
            <a:off x="1295401" y="2556932"/>
            <a:ext cx="4669666" cy="3318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D4F40F-B78B-494A-BA50-C82C5E76A4A9}" type="datetime1">
              <a:rPr lang="en-US" smtClean="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
        <p:nvSpPr>
          <p:cNvPr id="11" name="Content Placeholder 2">
            <a:extLst>
              <a:ext uri="{FF2B5EF4-FFF2-40B4-BE49-F238E27FC236}">
                <a16:creationId xmlns:a16="http://schemas.microsoft.com/office/drawing/2014/main" id="{68FEA8B0-7C15-481C-885B-E54C78BC32E7}"/>
              </a:ext>
            </a:extLst>
          </p:cNvPr>
          <p:cNvSpPr>
            <a:spLocks noGrp="1"/>
          </p:cNvSpPr>
          <p:nvPr>
            <p:ph idx="13"/>
          </p:nvPr>
        </p:nvSpPr>
        <p:spPr>
          <a:xfrm>
            <a:off x="6226935" y="982132"/>
            <a:ext cx="4669666" cy="41265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3">
            <a:extLst>
              <a:ext uri="{FF2B5EF4-FFF2-40B4-BE49-F238E27FC236}">
                <a16:creationId xmlns:a16="http://schemas.microsoft.com/office/drawing/2014/main" id="{8DCEB7F9-6056-41AE-93D6-C5D4C94C8F50}"/>
              </a:ext>
            </a:extLst>
          </p:cNvPr>
          <p:cNvSpPr>
            <a:spLocks noGrp="1"/>
          </p:cNvSpPr>
          <p:nvPr>
            <p:ph type="body" sz="quarter" idx="14" hasCustomPrompt="1"/>
          </p:nvPr>
        </p:nvSpPr>
        <p:spPr>
          <a:xfrm rot="21043309">
            <a:off x="8122162" y="5338536"/>
            <a:ext cx="2746356" cy="425315"/>
          </a:xfrm>
        </p:spPr>
        <p:txBody>
          <a:bodyPr/>
          <a:lstStyle>
            <a:lvl1pPr marL="0" indent="0" algn="r">
              <a:buNone/>
              <a:defRPr i="0">
                <a:latin typeface="Lucida Handwriting" panose="03010101010101010101" pitchFamily="66"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Generation XYZ</a:t>
            </a:r>
            <a:endParaRPr lang="en-ZA" dirty="0"/>
          </a:p>
        </p:txBody>
      </p:sp>
    </p:spTree>
    <p:extLst>
      <p:ext uri="{BB962C8B-B14F-4D97-AF65-F5344CB8AC3E}">
        <p14:creationId xmlns:p14="http://schemas.microsoft.com/office/powerpoint/2010/main" val="145577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 name="Title 1"/>
          <p:cNvSpPr>
            <a:spLocks noGrp="1"/>
          </p:cNvSpPr>
          <p:nvPr>
            <p:ph type="title"/>
          </p:nvPr>
        </p:nvSpPr>
        <p:spPr>
          <a:xfrm>
            <a:off x="1295400" y="979709"/>
            <a:ext cx="9601197"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295400" y="3073155"/>
            <a:ext cx="9601197" cy="520392"/>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E05A19-3B2F-4B25-8DEA-E54C6F7860A4}" type="datetime1">
              <a:rPr lang="en-US" smtClean="0"/>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cxnSp>
        <p:nvCxnSpPr>
          <p:cNvPr id="16" name="Straight Connector 15"/>
          <p:cNvCxnSpPr/>
          <p:nvPr/>
        </p:nvCxnSpPr>
        <p:spPr>
          <a:xfrm>
            <a:off x="2012723" y="2937688"/>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8" name="Content Placeholder 2">
            <a:extLst>
              <a:ext uri="{FF2B5EF4-FFF2-40B4-BE49-F238E27FC236}">
                <a16:creationId xmlns:a16="http://schemas.microsoft.com/office/drawing/2014/main" id="{4202A890-9091-4399-80AF-8AF212A1ED43}"/>
              </a:ext>
            </a:extLst>
          </p:cNvPr>
          <p:cNvSpPr>
            <a:spLocks noGrp="1"/>
          </p:cNvSpPr>
          <p:nvPr>
            <p:ph idx="13" hasCustomPrompt="1"/>
          </p:nvPr>
        </p:nvSpPr>
        <p:spPr>
          <a:xfrm>
            <a:off x="1295401" y="3864479"/>
            <a:ext cx="2952000" cy="1109133"/>
          </a:xfrm>
          <a:ln w="44450" cap="sq" cmpd="thinThick">
            <a:solidFill>
              <a:schemeClr val="accent1"/>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
        <p:nvSpPr>
          <p:cNvPr id="9" name="Content Placeholder 2">
            <a:extLst>
              <a:ext uri="{FF2B5EF4-FFF2-40B4-BE49-F238E27FC236}">
                <a16:creationId xmlns:a16="http://schemas.microsoft.com/office/drawing/2014/main" id="{F1661F6C-2BB1-41AF-BF4C-144E940F7B25}"/>
              </a:ext>
            </a:extLst>
          </p:cNvPr>
          <p:cNvSpPr>
            <a:spLocks noGrp="1"/>
          </p:cNvSpPr>
          <p:nvPr>
            <p:ph idx="14" hasCustomPrompt="1"/>
          </p:nvPr>
        </p:nvSpPr>
        <p:spPr>
          <a:xfrm>
            <a:off x="4620000" y="3864479"/>
            <a:ext cx="2952000" cy="1109133"/>
          </a:xfrm>
          <a:ln w="44450" cap="sq" cmpd="thinThick">
            <a:solidFill>
              <a:schemeClr val="accent3"/>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
        <p:nvSpPr>
          <p:cNvPr id="10" name="Content Placeholder 2">
            <a:extLst>
              <a:ext uri="{FF2B5EF4-FFF2-40B4-BE49-F238E27FC236}">
                <a16:creationId xmlns:a16="http://schemas.microsoft.com/office/drawing/2014/main" id="{3AFB258B-8362-4F6C-94EF-7C1F32CEBF2D}"/>
              </a:ext>
            </a:extLst>
          </p:cNvPr>
          <p:cNvSpPr>
            <a:spLocks noGrp="1"/>
          </p:cNvSpPr>
          <p:nvPr>
            <p:ph idx="15" hasCustomPrompt="1"/>
          </p:nvPr>
        </p:nvSpPr>
        <p:spPr>
          <a:xfrm>
            <a:off x="7944598" y="3864479"/>
            <a:ext cx="2952000" cy="1109133"/>
          </a:xfrm>
          <a:ln w="44450" cap="sq" cmpd="thinThick">
            <a:solidFill>
              <a:schemeClr val="accent2"/>
            </a:solidFill>
            <a:miter lim="800000"/>
          </a:ln>
        </p:spPr>
        <p:txBody>
          <a:bodyPr anchor="ctr"/>
          <a:lstStyle>
            <a:lvl1pPr marL="0" indent="0" algn="ctr">
              <a:buNone/>
              <a:defRPr/>
            </a:lvl1pPr>
            <a:lvl2pPr marL="457200" indent="0" algn="ctr">
              <a:buNone/>
              <a:defRPr/>
            </a:lvl2pPr>
            <a:lvl3pPr marL="914400" indent="0" algn="ctr">
              <a:buNone/>
              <a:defRPr/>
            </a:lvl3pPr>
          </a:lstStyle>
          <a:p>
            <a:pPr lvl="0"/>
            <a:r>
              <a:rPr lang="en-US" dirty="0"/>
              <a:t>Description</a:t>
            </a:r>
          </a:p>
        </p:txBody>
      </p:sp>
    </p:spTree>
    <p:extLst>
      <p:ext uri="{BB962C8B-B14F-4D97-AF65-F5344CB8AC3E}">
        <p14:creationId xmlns:p14="http://schemas.microsoft.com/office/powerpoint/2010/main" val="36728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AA90253-0191-4542-A168-E613F68566F2}" type="datetime1">
              <a:rPr lang="en-US" smtClean="0"/>
              <a:t>4/19/2021</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54342580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86" r:id="rId3"/>
    <p:sldLayoutId id="2147484187" r:id="rId4"/>
    <p:sldLayoutId id="2147484188" r:id="rId5"/>
    <p:sldLayoutId id="2147484189" r:id="rId6"/>
    <p:sldLayoutId id="2147484190" r:id="rId7"/>
    <p:sldLayoutId id="2147484191" r:id="rId8"/>
    <p:sldLayoutId id="2147484192" r:id="rId9"/>
    <p:sldLayoutId id="2147484171" r:id="rId10"/>
    <p:sldLayoutId id="2147484172" r:id="rId11"/>
    <p:sldLayoutId id="2147484173" r:id="rId12"/>
    <p:sldLayoutId id="2147484193" r:id="rId13"/>
    <p:sldLayoutId id="2147484194" r:id="rId14"/>
    <p:sldLayoutId id="2147484174" r:id="rId15"/>
    <p:sldLayoutId id="2147484195" r:id="rId16"/>
    <p:sldLayoutId id="214748417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1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515" y="673602"/>
            <a:ext cx="3580380" cy="1679509"/>
          </a:xfrm>
        </p:spPr>
        <p:txBody>
          <a:bodyPr anchor="ctr">
            <a:normAutofit fontScale="90000"/>
          </a:bodyPr>
          <a:lstStyle/>
          <a:p>
            <a:pPr algn="ctr"/>
            <a:r>
              <a:rPr lang="en-US" dirty="0"/>
              <a:t>City of Carlton</a:t>
            </a:r>
            <a:br>
              <a:rPr lang="en-US" dirty="0"/>
            </a:br>
            <a:r>
              <a:rPr lang="en-US" dirty="0"/>
              <a:t>City Hall </a:t>
            </a:r>
          </a:p>
        </p:txBody>
      </p:sp>
      <p:pic>
        <p:nvPicPr>
          <p:cNvPr id="5" name="Picture 4">
            <a:extLst>
              <a:ext uri="{FF2B5EF4-FFF2-40B4-BE49-F238E27FC236}">
                <a16:creationId xmlns:a16="http://schemas.microsoft.com/office/drawing/2014/main" id="{8ECCB1F6-089F-4F15-B42B-24E85514A220}"/>
              </a:ext>
            </a:extLst>
          </p:cNvPr>
          <p:cNvPicPr>
            <a:picLocks noChangeAspect="1"/>
          </p:cNvPicPr>
          <p:nvPr/>
        </p:nvPicPr>
        <p:blipFill>
          <a:blip r:embed="rId2"/>
          <a:srcRect/>
          <a:stretch/>
        </p:blipFill>
        <p:spPr>
          <a:xfrm rot="21480000">
            <a:off x="5584031" y="1569119"/>
            <a:ext cx="5279854" cy="3503742"/>
          </a:xfrm>
          <a:prstGeom prst="rect">
            <a:avLst/>
          </a:prstGeom>
          <a:noFill/>
          <a:effectLst>
            <a:innerShdw blurRad="25400" dist="12700" dir="13500000">
              <a:prstClr val="black">
                <a:alpha val="16000"/>
              </a:prstClr>
            </a:innerShdw>
          </a:effectLst>
        </p:spPr>
      </p:pic>
      <p:sp>
        <p:nvSpPr>
          <p:cNvPr id="10" name="Text Placeholder 3">
            <a:extLst>
              <a:ext uri="{FF2B5EF4-FFF2-40B4-BE49-F238E27FC236}">
                <a16:creationId xmlns:a16="http://schemas.microsoft.com/office/drawing/2014/main" id="{C7F05A7D-80F0-42F6-9849-D751439F81D3}"/>
              </a:ext>
            </a:extLst>
          </p:cNvPr>
          <p:cNvSpPr>
            <a:spLocks noGrp="1"/>
          </p:cNvSpPr>
          <p:nvPr>
            <p:ph type="body" sz="half" idx="2"/>
          </p:nvPr>
        </p:nvSpPr>
        <p:spPr>
          <a:xfrm>
            <a:off x="1295400" y="2556934"/>
            <a:ext cx="3580381" cy="3312054"/>
          </a:xfrm>
        </p:spPr>
        <p:txBody>
          <a:bodyPr/>
          <a:lstStyle/>
          <a:p>
            <a:pPr algn="ctr"/>
            <a:endParaRPr lang="en-US" b="1" dirty="0"/>
          </a:p>
          <a:p>
            <a:pPr algn="ctr"/>
            <a:r>
              <a:rPr lang="en-US" b="1" dirty="0"/>
              <a:t>City Hall and Fire Department Share a building.</a:t>
            </a:r>
          </a:p>
          <a:p>
            <a:pPr algn="ctr"/>
            <a:endParaRPr lang="en-US" b="1" dirty="0"/>
          </a:p>
          <a:p>
            <a:pPr algn="ctr"/>
            <a:r>
              <a:rPr lang="en-US" sz="4800" b="1" dirty="0"/>
              <a:t>1913</a:t>
            </a:r>
          </a:p>
          <a:p>
            <a:pPr algn="ctr"/>
            <a:r>
              <a:rPr lang="en-US" sz="4800" b="1" dirty="0"/>
              <a:t>Pop.386</a:t>
            </a:r>
          </a:p>
          <a:p>
            <a:pPr algn="ctr"/>
            <a:r>
              <a:rPr lang="en-US" sz="4800" b="1" dirty="0"/>
              <a:t> </a:t>
            </a:r>
          </a:p>
        </p:txBody>
      </p:sp>
      <p:sp>
        <p:nvSpPr>
          <p:cNvPr id="3" name="Slide Number Placeholder 2">
            <a:extLst>
              <a:ext uri="{FF2B5EF4-FFF2-40B4-BE49-F238E27FC236}">
                <a16:creationId xmlns:a16="http://schemas.microsoft.com/office/drawing/2014/main" id="{E07EE735-C20C-4EDC-8353-358533FDBAB0}"/>
              </a:ext>
            </a:extLst>
          </p:cNvPr>
          <p:cNvSpPr>
            <a:spLocks noGrp="1"/>
          </p:cNvSpPr>
          <p:nvPr>
            <p:ph type="sldNum" sz="quarter" idx="12"/>
          </p:nvPr>
        </p:nvSpPr>
        <p:spPr/>
        <p:txBody>
          <a:bodyPr/>
          <a:lstStyle/>
          <a:p>
            <a:fld id="{330EA680-D336-4FF7-8B7A-9848BB0A1C32}" type="slidenum">
              <a:rPr lang="en-US" noProof="0" smtClean="0"/>
              <a:t>1</a:t>
            </a:fld>
            <a:endParaRPr lang="en-US" noProof="0" dirty="0"/>
          </a:p>
        </p:txBody>
      </p:sp>
    </p:spTree>
    <p:extLst>
      <p:ext uri="{BB962C8B-B14F-4D97-AF65-F5344CB8AC3E}">
        <p14:creationId xmlns:p14="http://schemas.microsoft.com/office/powerpoint/2010/main" val="2909055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5C27-0F29-4A78-830C-1910A20B71A1}"/>
              </a:ext>
            </a:extLst>
          </p:cNvPr>
          <p:cNvSpPr>
            <a:spLocks noGrp="1"/>
          </p:cNvSpPr>
          <p:nvPr>
            <p:ph type="title"/>
          </p:nvPr>
        </p:nvSpPr>
        <p:spPr/>
        <p:txBody>
          <a:bodyPr/>
          <a:lstStyle/>
          <a:p>
            <a:r>
              <a:rPr lang="en-US" dirty="0"/>
              <a:t>City Hall Timeline</a:t>
            </a:r>
          </a:p>
        </p:txBody>
      </p:sp>
      <p:sp>
        <p:nvSpPr>
          <p:cNvPr id="3" name="Content Placeholder 2">
            <a:extLst>
              <a:ext uri="{FF2B5EF4-FFF2-40B4-BE49-F238E27FC236}">
                <a16:creationId xmlns:a16="http://schemas.microsoft.com/office/drawing/2014/main" id="{1BF363B3-8F9E-4D67-AE12-41CFF83F6790}"/>
              </a:ext>
            </a:extLst>
          </p:cNvPr>
          <p:cNvSpPr>
            <a:spLocks noGrp="1"/>
          </p:cNvSpPr>
          <p:nvPr>
            <p:ph idx="1"/>
          </p:nvPr>
        </p:nvSpPr>
        <p:spPr>
          <a:xfrm>
            <a:off x="1295401" y="2382473"/>
            <a:ext cx="4669666" cy="3951215"/>
          </a:xfrm>
        </p:spPr>
        <p:txBody>
          <a:bodyPr/>
          <a:lstStyle/>
          <a:p>
            <a:r>
              <a:rPr lang="en-US" b="1" dirty="0">
                <a:solidFill>
                  <a:srgbClr val="FF0000"/>
                </a:solidFill>
              </a:rPr>
              <a:t>1912</a:t>
            </a:r>
            <a:r>
              <a:rPr lang="en-US" b="1" dirty="0"/>
              <a:t>-New City Hall built.</a:t>
            </a:r>
          </a:p>
          <a:p>
            <a:r>
              <a:rPr lang="en-US" b="1" dirty="0">
                <a:solidFill>
                  <a:srgbClr val="FF0000"/>
                </a:solidFill>
              </a:rPr>
              <a:t>1942</a:t>
            </a:r>
            <a:r>
              <a:rPr lang="en-US" b="1" dirty="0"/>
              <a:t>-City Hall burns down.</a:t>
            </a:r>
          </a:p>
          <a:p>
            <a:r>
              <a:rPr lang="en-US" b="1" dirty="0">
                <a:solidFill>
                  <a:srgbClr val="FF0000"/>
                </a:solidFill>
              </a:rPr>
              <a:t>1942</a:t>
            </a:r>
            <a:r>
              <a:rPr lang="en-US" b="1" dirty="0"/>
              <a:t>-City Hall moves in with Fire Dept on Kutch Street.</a:t>
            </a:r>
          </a:p>
          <a:p>
            <a:r>
              <a:rPr lang="en-US" b="1" dirty="0">
                <a:solidFill>
                  <a:srgbClr val="FF0000"/>
                </a:solidFill>
              </a:rPr>
              <a:t>1974</a:t>
            </a:r>
            <a:r>
              <a:rPr lang="en-US" b="1" dirty="0">
                <a:solidFill>
                  <a:schemeClr val="tx1"/>
                </a:solidFill>
              </a:rPr>
              <a:t>-Construction of new City Hall</a:t>
            </a:r>
          </a:p>
          <a:p>
            <a:r>
              <a:rPr lang="en-US" b="1" dirty="0">
                <a:solidFill>
                  <a:srgbClr val="FF0000"/>
                </a:solidFill>
              </a:rPr>
              <a:t>2003</a:t>
            </a:r>
            <a:r>
              <a:rPr lang="en-US" b="1" dirty="0">
                <a:solidFill>
                  <a:schemeClr val="tx1"/>
                </a:solidFill>
              </a:rPr>
              <a:t>-LDC Design Group engineers plans for expansion of City Hall. City completes only a roof replacement.</a:t>
            </a:r>
          </a:p>
          <a:p>
            <a:r>
              <a:rPr lang="en-US" b="1" dirty="0">
                <a:solidFill>
                  <a:srgbClr val="FF0000"/>
                </a:solidFill>
              </a:rPr>
              <a:t>2008</a:t>
            </a:r>
            <a:r>
              <a:rPr lang="en-US" b="1" dirty="0">
                <a:solidFill>
                  <a:schemeClr val="tx1"/>
                </a:solidFill>
              </a:rPr>
              <a:t>-Council decides to try and extend life of the current temporary Police building due to collateral on the loan</a:t>
            </a:r>
            <a:endParaRPr lang="en-US" b="1" dirty="0">
              <a:solidFill>
                <a:srgbClr val="FF0000"/>
              </a:solidFill>
            </a:endParaRPr>
          </a:p>
          <a:p>
            <a:endParaRPr lang="en-US" b="1" dirty="0"/>
          </a:p>
          <a:p>
            <a:endParaRPr lang="en-US" dirty="0"/>
          </a:p>
        </p:txBody>
      </p:sp>
      <p:sp>
        <p:nvSpPr>
          <p:cNvPr id="4" name="Content Placeholder 3">
            <a:extLst>
              <a:ext uri="{FF2B5EF4-FFF2-40B4-BE49-F238E27FC236}">
                <a16:creationId xmlns:a16="http://schemas.microsoft.com/office/drawing/2014/main" id="{FAC39A09-F7DD-4A45-B35D-55FB6203E17B}"/>
              </a:ext>
            </a:extLst>
          </p:cNvPr>
          <p:cNvSpPr>
            <a:spLocks noGrp="1"/>
          </p:cNvSpPr>
          <p:nvPr>
            <p:ph idx="13"/>
          </p:nvPr>
        </p:nvSpPr>
        <p:spPr>
          <a:xfrm>
            <a:off x="6226934" y="569167"/>
            <a:ext cx="5044445" cy="5764521"/>
          </a:xfrm>
        </p:spPr>
        <p:txBody>
          <a:bodyPr/>
          <a:lstStyle/>
          <a:p>
            <a:r>
              <a:rPr lang="en-US" b="1" dirty="0">
                <a:solidFill>
                  <a:srgbClr val="FF0000"/>
                </a:solidFill>
              </a:rPr>
              <a:t>2010</a:t>
            </a:r>
            <a:r>
              <a:rPr lang="en-US" b="1" dirty="0"/>
              <a:t>-Council determines City Hall has security &amp; safety issues from active bomb threat by individual entering city hall.</a:t>
            </a:r>
          </a:p>
          <a:p>
            <a:r>
              <a:rPr lang="en-US" b="1" dirty="0">
                <a:solidFill>
                  <a:srgbClr val="FF0000"/>
                </a:solidFill>
              </a:rPr>
              <a:t>2011</a:t>
            </a:r>
            <a:r>
              <a:rPr lang="en-US" b="1" dirty="0"/>
              <a:t>-Council determines “We have no more room” in City Hall. </a:t>
            </a:r>
          </a:p>
          <a:p>
            <a:r>
              <a:rPr lang="en-US" b="1" dirty="0">
                <a:solidFill>
                  <a:srgbClr val="FF0000"/>
                </a:solidFill>
              </a:rPr>
              <a:t>2012 </a:t>
            </a:r>
            <a:r>
              <a:rPr lang="en-US" b="1" dirty="0">
                <a:solidFill>
                  <a:schemeClr val="tx1"/>
                </a:solidFill>
              </a:rPr>
              <a:t>– Community Members and Council “Sight Seers” produce a community needs report calling for expansion of City Hall.</a:t>
            </a:r>
          </a:p>
          <a:p>
            <a:r>
              <a:rPr lang="en-US" b="1" dirty="0">
                <a:solidFill>
                  <a:srgbClr val="FF0000"/>
                </a:solidFill>
              </a:rPr>
              <a:t>2012</a:t>
            </a:r>
            <a:r>
              <a:rPr lang="en-US" b="1" dirty="0"/>
              <a:t>-City Manager and Council create funding plan for future City Hall.</a:t>
            </a:r>
          </a:p>
          <a:p>
            <a:r>
              <a:rPr lang="en-US" b="1" dirty="0">
                <a:solidFill>
                  <a:srgbClr val="FF0000"/>
                </a:solidFill>
              </a:rPr>
              <a:t>2016</a:t>
            </a:r>
            <a:r>
              <a:rPr lang="en-US" b="1" dirty="0">
                <a:solidFill>
                  <a:schemeClr val="tx1"/>
                </a:solidFill>
              </a:rPr>
              <a:t>-Council approved Marsia Mikesh Architecture to develop remodel/addition options-Remodel costs were too high-proceed with New City Hall possibility due to cost estimate of 1million for remodel.</a:t>
            </a:r>
          </a:p>
          <a:p>
            <a:r>
              <a:rPr lang="en-US" b="1" dirty="0">
                <a:solidFill>
                  <a:srgbClr val="FF0000"/>
                </a:solidFill>
              </a:rPr>
              <a:t>2017</a:t>
            </a:r>
            <a:r>
              <a:rPr lang="en-US" b="1" dirty="0">
                <a:solidFill>
                  <a:schemeClr val="tx1"/>
                </a:solidFill>
              </a:rPr>
              <a:t>-Council determines to go ahead with RFP and Citizens Advisory Committee-FFA Hired after RFP.</a:t>
            </a:r>
            <a:endParaRPr lang="en-US" b="1" dirty="0">
              <a:solidFill>
                <a:srgbClr val="FF0000"/>
              </a:solidFill>
            </a:endParaRPr>
          </a:p>
          <a:p>
            <a:pPr marL="457200" lvl="1" indent="0">
              <a:buNone/>
            </a:pPr>
            <a:endParaRPr lang="en-US" dirty="0"/>
          </a:p>
          <a:p>
            <a:endParaRPr lang="en-US" dirty="0"/>
          </a:p>
          <a:p>
            <a:pPr lvl="1"/>
            <a:endParaRPr lang="en-US" dirty="0"/>
          </a:p>
        </p:txBody>
      </p:sp>
      <p:sp>
        <p:nvSpPr>
          <p:cNvPr id="5" name="Slide Number Placeholder 4">
            <a:extLst>
              <a:ext uri="{FF2B5EF4-FFF2-40B4-BE49-F238E27FC236}">
                <a16:creationId xmlns:a16="http://schemas.microsoft.com/office/drawing/2014/main" id="{4FF2E835-8A80-49A9-AD32-67FAD0E29605}"/>
              </a:ext>
            </a:extLst>
          </p:cNvPr>
          <p:cNvSpPr>
            <a:spLocks noGrp="1"/>
          </p:cNvSpPr>
          <p:nvPr>
            <p:ph type="sldNum" sz="quarter" idx="12"/>
          </p:nvPr>
        </p:nvSpPr>
        <p:spPr/>
        <p:txBody>
          <a:bodyPr/>
          <a:lstStyle/>
          <a:p>
            <a:fld id="{330EA680-D336-4FF7-8B7A-9848BB0A1C32}" type="slidenum">
              <a:rPr lang="en-US" smtClean="0"/>
              <a:t>10</a:t>
            </a:fld>
            <a:endParaRPr lang="en-US" dirty="0"/>
          </a:p>
        </p:txBody>
      </p:sp>
    </p:spTree>
    <p:extLst>
      <p:ext uri="{BB962C8B-B14F-4D97-AF65-F5344CB8AC3E}">
        <p14:creationId xmlns:p14="http://schemas.microsoft.com/office/powerpoint/2010/main" val="2588467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5C27-0F29-4A78-830C-1910A20B71A1}"/>
              </a:ext>
            </a:extLst>
          </p:cNvPr>
          <p:cNvSpPr>
            <a:spLocks noGrp="1"/>
          </p:cNvSpPr>
          <p:nvPr>
            <p:ph type="title"/>
          </p:nvPr>
        </p:nvSpPr>
        <p:spPr/>
        <p:txBody>
          <a:bodyPr/>
          <a:lstStyle/>
          <a:p>
            <a:r>
              <a:rPr lang="en-US" dirty="0"/>
              <a:t>City Hall Timeline</a:t>
            </a:r>
          </a:p>
        </p:txBody>
      </p:sp>
      <p:sp>
        <p:nvSpPr>
          <p:cNvPr id="3" name="Content Placeholder 2">
            <a:extLst>
              <a:ext uri="{FF2B5EF4-FFF2-40B4-BE49-F238E27FC236}">
                <a16:creationId xmlns:a16="http://schemas.microsoft.com/office/drawing/2014/main" id="{1BF363B3-8F9E-4D67-AE12-41CFF83F6790}"/>
              </a:ext>
            </a:extLst>
          </p:cNvPr>
          <p:cNvSpPr>
            <a:spLocks noGrp="1"/>
          </p:cNvSpPr>
          <p:nvPr>
            <p:ph idx="1"/>
          </p:nvPr>
        </p:nvSpPr>
        <p:spPr>
          <a:xfrm>
            <a:off x="1295401" y="2474752"/>
            <a:ext cx="4669666" cy="3858936"/>
          </a:xfrm>
        </p:spPr>
        <p:txBody>
          <a:bodyPr/>
          <a:lstStyle/>
          <a:p>
            <a:r>
              <a:rPr lang="en-US" b="1" dirty="0">
                <a:solidFill>
                  <a:srgbClr val="FF0000"/>
                </a:solidFill>
              </a:rPr>
              <a:t>2017</a:t>
            </a:r>
            <a:r>
              <a:rPr lang="en-US" b="1" dirty="0"/>
              <a:t>-Citizens Advisory recommends bond for Public Safety side due to rising cost of construction.  The City Hall portion has funds already dedicated for financing 3.5 mil. The bond recommendation came from the Citizen Ad-Hoc Committee after receiving the costs from FFA.</a:t>
            </a:r>
          </a:p>
          <a:p>
            <a:r>
              <a:rPr lang="en-US" b="1" dirty="0">
                <a:solidFill>
                  <a:srgbClr val="FF0000"/>
                </a:solidFill>
              </a:rPr>
              <a:t>2018</a:t>
            </a:r>
            <a:r>
              <a:rPr lang="en-US" b="1" dirty="0"/>
              <a:t>-The Bond for the Public Safety side of the building fails.</a:t>
            </a:r>
          </a:p>
          <a:p>
            <a:r>
              <a:rPr lang="en-US" b="1" dirty="0">
                <a:solidFill>
                  <a:srgbClr val="FF0000"/>
                </a:solidFill>
              </a:rPr>
              <a:t>2018</a:t>
            </a:r>
            <a:r>
              <a:rPr lang="en-US" b="1" dirty="0"/>
              <a:t>-FFA advises project cost increased from 6 mil to over 7 mil.</a:t>
            </a:r>
          </a:p>
          <a:p>
            <a:pPr marL="0" indent="0">
              <a:buNone/>
            </a:pPr>
            <a:endParaRPr lang="en-US" dirty="0"/>
          </a:p>
        </p:txBody>
      </p:sp>
      <p:sp>
        <p:nvSpPr>
          <p:cNvPr id="4" name="Content Placeholder 3">
            <a:extLst>
              <a:ext uri="{FF2B5EF4-FFF2-40B4-BE49-F238E27FC236}">
                <a16:creationId xmlns:a16="http://schemas.microsoft.com/office/drawing/2014/main" id="{FAC39A09-F7DD-4A45-B35D-55FB6203E17B}"/>
              </a:ext>
            </a:extLst>
          </p:cNvPr>
          <p:cNvSpPr>
            <a:spLocks noGrp="1"/>
          </p:cNvSpPr>
          <p:nvPr>
            <p:ph idx="13"/>
          </p:nvPr>
        </p:nvSpPr>
        <p:spPr>
          <a:xfrm>
            <a:off x="6226935" y="982132"/>
            <a:ext cx="4669666" cy="5158609"/>
          </a:xfrm>
        </p:spPr>
        <p:txBody>
          <a:bodyPr/>
          <a:lstStyle/>
          <a:p>
            <a:r>
              <a:rPr lang="en-US" b="1" dirty="0">
                <a:solidFill>
                  <a:srgbClr val="FF0000"/>
                </a:solidFill>
              </a:rPr>
              <a:t>2018</a:t>
            </a:r>
            <a:r>
              <a:rPr lang="en-US" b="1" dirty="0"/>
              <a:t>-Staff begins working with the George Fox students and community at-large on design for City Hall.</a:t>
            </a:r>
            <a:endParaRPr lang="en-US" b="1" dirty="0">
              <a:solidFill>
                <a:srgbClr val="FF0000"/>
              </a:solidFill>
            </a:endParaRPr>
          </a:p>
          <a:p>
            <a:r>
              <a:rPr lang="en-US" b="1" dirty="0">
                <a:solidFill>
                  <a:srgbClr val="FF0000"/>
                </a:solidFill>
              </a:rPr>
              <a:t>2019</a:t>
            </a:r>
            <a:r>
              <a:rPr lang="en-US" b="1" dirty="0"/>
              <a:t>-Council determines to do RFP for an architect. </a:t>
            </a:r>
          </a:p>
          <a:p>
            <a:r>
              <a:rPr lang="en-US" b="1" dirty="0">
                <a:solidFill>
                  <a:srgbClr val="FF0000"/>
                </a:solidFill>
              </a:rPr>
              <a:t>2019</a:t>
            </a:r>
            <a:r>
              <a:rPr lang="en-US" b="1" dirty="0"/>
              <a:t>-Holst Architecture is hired.</a:t>
            </a:r>
          </a:p>
          <a:p>
            <a:r>
              <a:rPr lang="en-US" b="1" dirty="0">
                <a:solidFill>
                  <a:srgbClr val="FF0000"/>
                </a:solidFill>
              </a:rPr>
              <a:t>2019</a:t>
            </a:r>
            <a:r>
              <a:rPr lang="en-US" b="1" dirty="0"/>
              <a:t> – Several public presentations to council and community.</a:t>
            </a:r>
          </a:p>
          <a:p>
            <a:r>
              <a:rPr lang="en-US" b="1" dirty="0">
                <a:solidFill>
                  <a:srgbClr val="FF0000"/>
                </a:solidFill>
              </a:rPr>
              <a:t>2020</a:t>
            </a:r>
            <a:r>
              <a:rPr lang="en-US" b="1" dirty="0"/>
              <a:t>-Geotchincal found that current building does not meet seismic code and will need a full rebuild. </a:t>
            </a:r>
          </a:p>
          <a:p>
            <a:pPr marL="0" indent="0">
              <a:buNone/>
            </a:pPr>
            <a:endParaRPr lang="en-US" dirty="0">
              <a:solidFill>
                <a:schemeClr val="tx1"/>
              </a:solidFill>
            </a:endParaRPr>
          </a:p>
          <a:p>
            <a:pPr marL="457200" lvl="1" indent="0">
              <a:buNone/>
            </a:pPr>
            <a:endParaRPr lang="en-US" dirty="0"/>
          </a:p>
          <a:p>
            <a:endParaRPr lang="en-US" dirty="0"/>
          </a:p>
          <a:p>
            <a:pPr lvl="1"/>
            <a:endParaRPr lang="en-US" dirty="0"/>
          </a:p>
        </p:txBody>
      </p:sp>
      <p:sp>
        <p:nvSpPr>
          <p:cNvPr id="5" name="Slide Number Placeholder 4">
            <a:extLst>
              <a:ext uri="{FF2B5EF4-FFF2-40B4-BE49-F238E27FC236}">
                <a16:creationId xmlns:a16="http://schemas.microsoft.com/office/drawing/2014/main" id="{53ABDADA-BA50-454E-8EB4-F4D69D19AE18}"/>
              </a:ext>
            </a:extLst>
          </p:cNvPr>
          <p:cNvSpPr>
            <a:spLocks noGrp="1"/>
          </p:cNvSpPr>
          <p:nvPr>
            <p:ph type="sldNum" sz="quarter" idx="12"/>
          </p:nvPr>
        </p:nvSpPr>
        <p:spPr/>
        <p:txBody>
          <a:bodyPr/>
          <a:lstStyle/>
          <a:p>
            <a:fld id="{330EA680-D336-4FF7-8B7A-9848BB0A1C32}" type="slidenum">
              <a:rPr lang="en-US" smtClean="0"/>
              <a:t>11</a:t>
            </a:fld>
            <a:endParaRPr lang="en-US" dirty="0"/>
          </a:p>
        </p:txBody>
      </p:sp>
    </p:spTree>
    <p:extLst>
      <p:ext uri="{BB962C8B-B14F-4D97-AF65-F5344CB8AC3E}">
        <p14:creationId xmlns:p14="http://schemas.microsoft.com/office/powerpoint/2010/main" val="3553990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5C27-0F29-4A78-830C-1910A20B71A1}"/>
              </a:ext>
            </a:extLst>
          </p:cNvPr>
          <p:cNvSpPr>
            <a:spLocks noGrp="1"/>
          </p:cNvSpPr>
          <p:nvPr>
            <p:ph type="title"/>
          </p:nvPr>
        </p:nvSpPr>
        <p:spPr>
          <a:xfrm>
            <a:off x="1295400" y="979709"/>
            <a:ext cx="9601197" cy="1822514"/>
          </a:xfrm>
        </p:spPr>
        <p:txBody>
          <a:bodyPr anchor="b">
            <a:normAutofit/>
          </a:bodyPr>
          <a:lstStyle/>
          <a:p>
            <a:r>
              <a:rPr lang="en-US" dirty="0"/>
              <a:t>City Hall Financing</a:t>
            </a:r>
          </a:p>
        </p:txBody>
      </p:sp>
      <p:sp>
        <p:nvSpPr>
          <p:cNvPr id="3" name="Content Placeholder 2">
            <a:extLst>
              <a:ext uri="{FF2B5EF4-FFF2-40B4-BE49-F238E27FC236}">
                <a16:creationId xmlns:a16="http://schemas.microsoft.com/office/drawing/2014/main" id="{1BF363B3-8F9E-4D67-AE12-41CFF83F6790}"/>
              </a:ext>
            </a:extLst>
          </p:cNvPr>
          <p:cNvSpPr>
            <a:spLocks noGrp="1"/>
          </p:cNvSpPr>
          <p:nvPr>
            <p:ph idx="13"/>
          </p:nvPr>
        </p:nvSpPr>
        <p:spPr>
          <a:xfrm>
            <a:off x="1083283" y="2994869"/>
            <a:ext cx="3104450" cy="3219316"/>
          </a:xfrm>
        </p:spPr>
        <p:txBody>
          <a:bodyPr wrap="none" anchor="ctr">
            <a:noAutofit/>
          </a:bodyPr>
          <a:lstStyle/>
          <a:p>
            <a:pPr>
              <a:lnSpc>
                <a:spcPct val="120000"/>
              </a:lnSpc>
              <a:spcBef>
                <a:spcPts val="0"/>
              </a:spcBef>
            </a:pPr>
            <a:r>
              <a:rPr lang="en-US" b="1" dirty="0"/>
              <a:t>    Expenditures </a:t>
            </a:r>
            <a:r>
              <a:rPr lang="en-US" sz="2100" b="1" dirty="0"/>
              <a:t>to-date</a:t>
            </a:r>
            <a:endParaRPr lang="en-US" dirty="0"/>
          </a:p>
          <a:p>
            <a:pPr marL="0" lvl="1">
              <a:lnSpc>
                <a:spcPct val="120000"/>
              </a:lnSpc>
              <a:spcBef>
                <a:spcPts val="0"/>
              </a:spcBef>
            </a:pPr>
            <a:r>
              <a:rPr lang="en-US" sz="1800" b="1" dirty="0">
                <a:solidFill>
                  <a:srgbClr val="FF0000"/>
                </a:solidFill>
              </a:rPr>
              <a:t>Total= $388,892.28</a:t>
            </a:r>
          </a:p>
          <a:p>
            <a:pPr marL="0" lvl="1">
              <a:lnSpc>
                <a:spcPct val="120000"/>
              </a:lnSpc>
              <a:spcBef>
                <a:spcPts val="0"/>
              </a:spcBef>
            </a:pPr>
            <a:r>
              <a:rPr lang="en-US" sz="1800" dirty="0"/>
              <a:t>Planning Fees, Architect, </a:t>
            </a:r>
          </a:p>
          <a:p>
            <a:pPr marL="0" lvl="1">
              <a:lnSpc>
                <a:spcPct val="120000"/>
              </a:lnSpc>
              <a:spcBef>
                <a:spcPts val="0"/>
              </a:spcBef>
            </a:pPr>
            <a:r>
              <a:rPr lang="en-US" sz="1800" dirty="0"/>
              <a:t>Engineer, Survey, Attorney,</a:t>
            </a:r>
          </a:p>
          <a:p>
            <a:pPr marL="0" lvl="1">
              <a:lnSpc>
                <a:spcPct val="120000"/>
              </a:lnSpc>
              <a:spcBef>
                <a:spcPts val="0"/>
              </a:spcBef>
            </a:pPr>
            <a:r>
              <a:rPr lang="en-US" sz="1800" dirty="0"/>
              <a:t>And Staff time.</a:t>
            </a:r>
          </a:p>
          <a:p>
            <a:pPr marL="457200" lvl="1" indent="0">
              <a:lnSpc>
                <a:spcPct val="90000"/>
              </a:lnSpc>
              <a:buNone/>
            </a:pPr>
            <a:endParaRPr lang="en-US" sz="1100" dirty="0"/>
          </a:p>
          <a:p>
            <a:pPr>
              <a:lnSpc>
                <a:spcPct val="90000"/>
              </a:lnSpc>
            </a:pPr>
            <a:endParaRPr lang="en-US" sz="1100" dirty="0"/>
          </a:p>
        </p:txBody>
      </p:sp>
      <p:sp>
        <p:nvSpPr>
          <p:cNvPr id="4" name="Content Placeholder 3">
            <a:extLst>
              <a:ext uri="{FF2B5EF4-FFF2-40B4-BE49-F238E27FC236}">
                <a16:creationId xmlns:a16="http://schemas.microsoft.com/office/drawing/2014/main" id="{FAC39A09-F7DD-4A45-B35D-55FB6203E17B}"/>
              </a:ext>
            </a:extLst>
          </p:cNvPr>
          <p:cNvSpPr>
            <a:spLocks noGrp="1"/>
          </p:cNvSpPr>
          <p:nvPr>
            <p:ph idx="14"/>
          </p:nvPr>
        </p:nvSpPr>
        <p:spPr>
          <a:xfrm>
            <a:off x="7943851" y="2994870"/>
            <a:ext cx="3398066" cy="3219315"/>
          </a:xfrm>
        </p:spPr>
        <p:txBody>
          <a:bodyPr wrap="none" anchor="ctr">
            <a:noAutofit/>
          </a:bodyPr>
          <a:lstStyle/>
          <a:p>
            <a:pPr>
              <a:lnSpc>
                <a:spcPct val="90000"/>
              </a:lnSpc>
            </a:pPr>
            <a:endParaRPr lang="en-US" sz="2000" b="1" dirty="0"/>
          </a:p>
          <a:p>
            <a:pPr>
              <a:lnSpc>
                <a:spcPct val="120000"/>
              </a:lnSpc>
            </a:pPr>
            <a:endParaRPr lang="en-US" sz="1400" b="1" dirty="0"/>
          </a:p>
          <a:p>
            <a:pPr>
              <a:lnSpc>
                <a:spcPct val="120000"/>
              </a:lnSpc>
            </a:pPr>
            <a:endParaRPr lang="en-US" sz="1400" b="1" dirty="0"/>
          </a:p>
          <a:p>
            <a:pPr>
              <a:lnSpc>
                <a:spcPct val="120000"/>
              </a:lnSpc>
            </a:pPr>
            <a:endParaRPr lang="en-US" sz="1400" b="1" dirty="0"/>
          </a:p>
          <a:p>
            <a:pPr>
              <a:lnSpc>
                <a:spcPct val="120000"/>
              </a:lnSpc>
            </a:pPr>
            <a:r>
              <a:rPr lang="en-US" sz="1600" b="1" dirty="0"/>
              <a:t>City Hall Funding Plan</a:t>
            </a:r>
          </a:p>
          <a:p>
            <a:pPr>
              <a:spcBef>
                <a:spcPts val="0"/>
              </a:spcBef>
              <a:spcAft>
                <a:spcPts val="0"/>
              </a:spcAft>
            </a:pPr>
            <a:r>
              <a:rPr lang="en-US" sz="1200" b="1" dirty="0"/>
              <a:t>Cash (1.3m) currently in  the Capital</a:t>
            </a:r>
          </a:p>
          <a:p>
            <a:pPr>
              <a:spcBef>
                <a:spcPts val="0"/>
              </a:spcBef>
              <a:spcAft>
                <a:spcPts val="0"/>
              </a:spcAft>
            </a:pPr>
            <a:r>
              <a:rPr lang="en-US" sz="1200" b="1" dirty="0"/>
              <a:t>Improvement Fund in combination with a</a:t>
            </a:r>
          </a:p>
          <a:p>
            <a:pPr>
              <a:spcBef>
                <a:spcPts val="0"/>
              </a:spcBef>
              <a:spcAft>
                <a:spcPts val="0"/>
              </a:spcAft>
            </a:pPr>
            <a:r>
              <a:rPr lang="en-US" sz="1200" b="1" dirty="0"/>
              <a:t> Direct Obligation Loan </a:t>
            </a:r>
          </a:p>
          <a:p>
            <a:pPr>
              <a:spcBef>
                <a:spcPts val="0"/>
              </a:spcBef>
              <a:spcAft>
                <a:spcPts val="0"/>
              </a:spcAft>
            </a:pPr>
            <a:r>
              <a:rPr lang="en-US" sz="1200" b="1" dirty="0"/>
              <a:t>for remaining costs.</a:t>
            </a:r>
          </a:p>
          <a:p>
            <a:pPr marL="0" lvl="1">
              <a:spcBef>
                <a:spcPts val="0"/>
              </a:spcBef>
              <a:spcAft>
                <a:spcPts val="0"/>
              </a:spcAft>
            </a:pPr>
            <a:r>
              <a:rPr lang="en-US" sz="2400" b="1" dirty="0">
                <a:solidFill>
                  <a:srgbClr val="FF0000"/>
                </a:solidFill>
              </a:rPr>
              <a:t>No tax increase</a:t>
            </a:r>
          </a:p>
          <a:p>
            <a:pPr marL="0" lvl="1">
              <a:spcBef>
                <a:spcPts val="0"/>
              </a:spcBef>
              <a:spcAft>
                <a:spcPts val="0"/>
              </a:spcAft>
            </a:pPr>
            <a:r>
              <a:rPr lang="en-US" sz="1400" dirty="0"/>
              <a:t>Annual Debt Payment programmed</a:t>
            </a:r>
          </a:p>
          <a:p>
            <a:pPr marL="0" lvl="1">
              <a:spcBef>
                <a:spcPts val="0"/>
              </a:spcBef>
              <a:spcAft>
                <a:spcPts val="0"/>
              </a:spcAft>
            </a:pPr>
            <a:r>
              <a:rPr lang="en-US" sz="1400" dirty="0"/>
              <a:t> in budget</a:t>
            </a:r>
          </a:p>
          <a:p>
            <a:pPr marL="0" lvl="1">
              <a:spcBef>
                <a:spcPts val="0"/>
              </a:spcBef>
              <a:spcAft>
                <a:spcPts val="0"/>
              </a:spcAft>
            </a:pPr>
            <a:r>
              <a:rPr lang="en-US" sz="1400" dirty="0"/>
              <a:t> since 2012 ($150k - $200k per year) </a:t>
            </a:r>
          </a:p>
          <a:p>
            <a:pPr marL="0" lvl="1">
              <a:spcBef>
                <a:spcPts val="0"/>
              </a:spcBef>
            </a:pPr>
            <a:r>
              <a:rPr lang="en-US" sz="1400" dirty="0">
                <a:solidFill>
                  <a:srgbClr val="0070C0"/>
                </a:solidFill>
              </a:rPr>
              <a:t>Lowest interest in 25 years</a:t>
            </a:r>
          </a:p>
          <a:p>
            <a:pPr marL="0" lvl="1">
              <a:spcBef>
                <a:spcPts val="0"/>
              </a:spcBef>
              <a:spcAft>
                <a:spcPts val="0"/>
              </a:spcAft>
            </a:pPr>
            <a:r>
              <a:rPr lang="en-US" sz="1400" i="1" dirty="0"/>
              <a:t>After Design is complete Grants </a:t>
            </a:r>
          </a:p>
          <a:p>
            <a:pPr marL="0" lvl="1">
              <a:spcBef>
                <a:spcPts val="0"/>
              </a:spcBef>
              <a:spcAft>
                <a:spcPts val="0"/>
              </a:spcAft>
            </a:pPr>
            <a:r>
              <a:rPr lang="en-US" sz="1400" i="1" dirty="0"/>
              <a:t>are available for seismic </a:t>
            </a:r>
          </a:p>
          <a:p>
            <a:pPr marL="0" lvl="1">
              <a:spcBef>
                <a:spcPts val="0"/>
              </a:spcBef>
              <a:spcAft>
                <a:spcPts val="0"/>
              </a:spcAft>
            </a:pPr>
            <a:r>
              <a:rPr lang="en-US" sz="1400" i="1" dirty="0"/>
              <a:t>and Command Center.</a:t>
            </a:r>
          </a:p>
          <a:p>
            <a:pPr marL="0" lvl="1">
              <a:spcBef>
                <a:spcPts val="0"/>
              </a:spcBef>
            </a:pPr>
            <a:r>
              <a:rPr lang="en-US" sz="1400" i="1" dirty="0"/>
              <a:t> </a:t>
            </a:r>
          </a:p>
          <a:p>
            <a:pPr marL="0" indent="0">
              <a:buNone/>
            </a:pPr>
            <a:endParaRPr lang="en-US" sz="1400" dirty="0"/>
          </a:p>
          <a:p>
            <a:pPr marL="457200" lvl="1" indent="0">
              <a:buNone/>
            </a:pPr>
            <a:endParaRPr lang="en-US" sz="1800" dirty="0"/>
          </a:p>
          <a:p>
            <a:endParaRPr lang="en-US" dirty="0"/>
          </a:p>
          <a:p>
            <a:pPr lvl="1"/>
            <a:endParaRPr lang="en-US" sz="1800" dirty="0"/>
          </a:p>
        </p:txBody>
      </p:sp>
      <p:sp>
        <p:nvSpPr>
          <p:cNvPr id="11" name="Content Placeholder 5">
            <a:extLst>
              <a:ext uri="{FF2B5EF4-FFF2-40B4-BE49-F238E27FC236}">
                <a16:creationId xmlns:a16="http://schemas.microsoft.com/office/drawing/2014/main" id="{6AB25858-D77E-4EA6-AB8C-D190FC2050B2}"/>
              </a:ext>
            </a:extLst>
          </p:cNvPr>
          <p:cNvSpPr>
            <a:spLocks noGrp="1"/>
          </p:cNvSpPr>
          <p:nvPr>
            <p:ph idx="15"/>
          </p:nvPr>
        </p:nvSpPr>
        <p:spPr>
          <a:xfrm>
            <a:off x="4492201" y="2994869"/>
            <a:ext cx="3104450" cy="3219316"/>
          </a:xfrm>
        </p:spPr>
        <p:txBody>
          <a:bodyPr/>
          <a:lstStyle/>
          <a:p>
            <a:r>
              <a:rPr lang="en-US" sz="1000" dirty="0"/>
              <a:t>May 2018 Election Results (Bond failed) </a:t>
            </a:r>
          </a:p>
          <a:p>
            <a:r>
              <a:rPr lang="en-US" sz="1000" dirty="0"/>
              <a:t>Citizens desired City Hall, but </a:t>
            </a:r>
            <a:r>
              <a:rPr lang="en-US" sz="1000" b="1" dirty="0"/>
              <a:t>not extra taxes</a:t>
            </a:r>
            <a:r>
              <a:rPr lang="en-US" sz="1000" dirty="0"/>
              <a:t>.</a:t>
            </a:r>
          </a:p>
          <a:p>
            <a:r>
              <a:rPr lang="en-US" sz="1000" dirty="0"/>
              <a:t>Measure 36-192 - City of Carlton (Public Safety Bond) 764 ballots (0 over voted ballots, 0 overvotes, 19 blank voted), 1505 registered voters, turnout 50.76% </a:t>
            </a:r>
          </a:p>
          <a:p>
            <a:r>
              <a:rPr lang="en-US" sz="1000" dirty="0"/>
              <a:t>(Total population approximately 2183) </a:t>
            </a:r>
          </a:p>
          <a:p>
            <a:r>
              <a:rPr lang="en-US" sz="1000" dirty="0"/>
              <a:t>Yes – 295 - 39.60% </a:t>
            </a:r>
          </a:p>
          <a:p>
            <a:r>
              <a:rPr lang="en-US" sz="1000" dirty="0"/>
              <a:t>No -  450 - 60.40% </a:t>
            </a:r>
          </a:p>
          <a:p>
            <a:r>
              <a:rPr lang="en-US" sz="1000" dirty="0"/>
              <a:t>745 total votes—Difference of 155 between Yes and No votes </a:t>
            </a:r>
          </a:p>
          <a:p>
            <a:r>
              <a:rPr lang="en-US" sz="1000" dirty="0"/>
              <a:t>760 registered voters that did not vote </a:t>
            </a:r>
          </a:p>
          <a:p>
            <a:r>
              <a:rPr lang="en-US" sz="1000" dirty="0"/>
              <a:t>Approx. 1,438 of Carlton's citizens did not vote </a:t>
            </a:r>
          </a:p>
        </p:txBody>
      </p:sp>
      <p:sp>
        <p:nvSpPr>
          <p:cNvPr id="5" name="Wave 4">
            <a:extLst>
              <a:ext uri="{FF2B5EF4-FFF2-40B4-BE49-F238E27FC236}">
                <a16:creationId xmlns:a16="http://schemas.microsoft.com/office/drawing/2014/main" id="{3E37D314-9E6D-46BB-86CE-56C472F35E06}"/>
              </a:ext>
            </a:extLst>
          </p:cNvPr>
          <p:cNvSpPr/>
          <p:nvPr/>
        </p:nvSpPr>
        <p:spPr>
          <a:xfrm>
            <a:off x="1660849" y="1063690"/>
            <a:ext cx="8892073" cy="905069"/>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A952F71-4E0D-40CA-9B7C-38B937CE82DA}"/>
              </a:ext>
            </a:extLst>
          </p:cNvPr>
          <p:cNvSpPr txBox="1"/>
          <p:nvPr/>
        </p:nvSpPr>
        <p:spPr>
          <a:xfrm>
            <a:off x="1828800" y="1296955"/>
            <a:ext cx="8481527" cy="369332"/>
          </a:xfrm>
          <a:prstGeom prst="rect">
            <a:avLst/>
          </a:prstGeom>
          <a:noFill/>
        </p:spPr>
        <p:txBody>
          <a:bodyPr wrap="square" rtlCol="0">
            <a:spAutoFit/>
          </a:bodyPr>
          <a:lstStyle/>
          <a:p>
            <a:r>
              <a:rPr lang="en-US" dirty="0"/>
              <a:t>Commercial Building Loan Rates:  </a:t>
            </a:r>
            <a:r>
              <a:rPr lang="en-US" b="1" dirty="0">
                <a:solidFill>
                  <a:srgbClr val="FF0000"/>
                </a:solidFill>
              </a:rPr>
              <a:t>2016</a:t>
            </a:r>
            <a:r>
              <a:rPr lang="en-US" dirty="0"/>
              <a:t> 4.25%  </a:t>
            </a:r>
            <a:r>
              <a:rPr lang="en-US" b="1" dirty="0">
                <a:solidFill>
                  <a:srgbClr val="FF0000"/>
                </a:solidFill>
              </a:rPr>
              <a:t>2019</a:t>
            </a:r>
            <a:r>
              <a:rPr lang="en-US" dirty="0"/>
              <a:t> 3.51%  </a:t>
            </a:r>
            <a:r>
              <a:rPr lang="en-US" b="1" dirty="0">
                <a:solidFill>
                  <a:srgbClr val="FF0000"/>
                </a:solidFill>
              </a:rPr>
              <a:t>2021</a:t>
            </a:r>
            <a:r>
              <a:rPr lang="en-US" dirty="0"/>
              <a:t> 2.24%</a:t>
            </a:r>
          </a:p>
        </p:txBody>
      </p:sp>
      <p:sp>
        <p:nvSpPr>
          <p:cNvPr id="7" name="Slide Number Placeholder 6">
            <a:extLst>
              <a:ext uri="{FF2B5EF4-FFF2-40B4-BE49-F238E27FC236}">
                <a16:creationId xmlns:a16="http://schemas.microsoft.com/office/drawing/2014/main" id="{0C5266E9-E352-4FFD-81A5-9AD5CC93C821}"/>
              </a:ext>
            </a:extLst>
          </p:cNvPr>
          <p:cNvSpPr>
            <a:spLocks noGrp="1"/>
          </p:cNvSpPr>
          <p:nvPr>
            <p:ph type="sldNum" sz="quarter" idx="12"/>
          </p:nvPr>
        </p:nvSpPr>
        <p:spPr/>
        <p:txBody>
          <a:bodyPr/>
          <a:lstStyle/>
          <a:p>
            <a:fld id="{330EA680-D336-4FF7-8B7A-9848BB0A1C32}" type="slidenum">
              <a:rPr lang="en-US" smtClean="0"/>
              <a:t>12</a:t>
            </a:fld>
            <a:endParaRPr lang="en-US" dirty="0"/>
          </a:p>
        </p:txBody>
      </p:sp>
    </p:spTree>
    <p:extLst>
      <p:ext uri="{BB962C8B-B14F-4D97-AF65-F5344CB8AC3E}">
        <p14:creationId xmlns:p14="http://schemas.microsoft.com/office/powerpoint/2010/main" val="358110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 engineering drawing&#10;&#10;Description automatically generated">
            <a:extLst>
              <a:ext uri="{FF2B5EF4-FFF2-40B4-BE49-F238E27FC236}">
                <a16:creationId xmlns:a16="http://schemas.microsoft.com/office/drawing/2014/main" id="{87EEA70D-86D5-469A-A662-E5B78DA3D018}"/>
              </a:ext>
            </a:extLst>
          </p:cNvPr>
          <p:cNvPicPr>
            <a:picLocks noGrp="1" noChangeAspect="1"/>
          </p:cNvPicPr>
          <p:nvPr>
            <p:ph idx="13"/>
          </p:nvPr>
        </p:nvPicPr>
        <p:blipFill>
          <a:blip r:embed="rId2"/>
          <a:stretch>
            <a:fillRect/>
          </a:stretch>
        </p:blipFill>
        <p:spPr>
          <a:xfrm>
            <a:off x="6706978" y="2743200"/>
            <a:ext cx="4475874" cy="1930805"/>
          </a:xfrm>
        </p:spPr>
      </p:pic>
      <p:pic>
        <p:nvPicPr>
          <p:cNvPr id="9" name="Picture 8" descr="A picture containing building&#10;&#10;Description automatically generated">
            <a:extLst>
              <a:ext uri="{FF2B5EF4-FFF2-40B4-BE49-F238E27FC236}">
                <a16:creationId xmlns:a16="http://schemas.microsoft.com/office/drawing/2014/main" id="{89062644-19F8-4B58-9773-171FB27C22AD}"/>
              </a:ext>
            </a:extLst>
          </p:cNvPr>
          <p:cNvPicPr>
            <a:picLocks noChangeAspect="1"/>
          </p:cNvPicPr>
          <p:nvPr/>
        </p:nvPicPr>
        <p:blipFill>
          <a:blip r:embed="rId3"/>
          <a:stretch>
            <a:fillRect/>
          </a:stretch>
        </p:blipFill>
        <p:spPr>
          <a:xfrm>
            <a:off x="6681507" y="4400963"/>
            <a:ext cx="4501345" cy="1972168"/>
          </a:xfrm>
          <a:prstGeom prst="rect">
            <a:avLst/>
          </a:prstGeom>
        </p:spPr>
      </p:pic>
      <p:sp>
        <p:nvSpPr>
          <p:cNvPr id="2" name="Title 1">
            <a:extLst>
              <a:ext uri="{FF2B5EF4-FFF2-40B4-BE49-F238E27FC236}">
                <a16:creationId xmlns:a16="http://schemas.microsoft.com/office/drawing/2014/main" id="{2C230892-56CF-4D46-8120-A4EDB71A0A82}"/>
              </a:ext>
            </a:extLst>
          </p:cNvPr>
          <p:cNvSpPr>
            <a:spLocks noGrp="1"/>
          </p:cNvSpPr>
          <p:nvPr>
            <p:ph type="title"/>
          </p:nvPr>
        </p:nvSpPr>
        <p:spPr>
          <a:xfrm>
            <a:off x="1295400" y="937453"/>
            <a:ext cx="4669664" cy="1303867"/>
          </a:xfrm>
        </p:spPr>
        <p:txBody>
          <a:bodyPr/>
          <a:lstStyle/>
          <a:p>
            <a:r>
              <a:rPr lang="en-US" dirty="0"/>
              <a:t>City Hall Build Comparators </a:t>
            </a:r>
          </a:p>
        </p:txBody>
      </p:sp>
      <p:sp>
        <p:nvSpPr>
          <p:cNvPr id="3" name="Content Placeholder 2">
            <a:extLst>
              <a:ext uri="{FF2B5EF4-FFF2-40B4-BE49-F238E27FC236}">
                <a16:creationId xmlns:a16="http://schemas.microsoft.com/office/drawing/2014/main" id="{41366D69-36A3-435D-9EB2-7C1BB3387BF1}"/>
              </a:ext>
            </a:extLst>
          </p:cNvPr>
          <p:cNvSpPr>
            <a:spLocks noGrp="1"/>
          </p:cNvSpPr>
          <p:nvPr>
            <p:ph idx="1"/>
          </p:nvPr>
        </p:nvSpPr>
        <p:spPr>
          <a:xfrm>
            <a:off x="871015" y="2666916"/>
            <a:ext cx="4951287" cy="3350782"/>
          </a:xfrm>
        </p:spPr>
        <p:txBody>
          <a:bodyPr/>
          <a:lstStyle/>
          <a:p>
            <a:r>
              <a:rPr lang="en-US" dirty="0"/>
              <a:t>City of Carlton Pool Building-$2m-3,500sq.</a:t>
            </a:r>
          </a:p>
          <a:p>
            <a:r>
              <a:rPr lang="en-US" dirty="0"/>
              <a:t>Hubbard-Pop.3475-$6m-14,890sq.</a:t>
            </a:r>
          </a:p>
          <a:p>
            <a:r>
              <a:rPr lang="en-US" dirty="0"/>
              <a:t>Florence-Pop.9329-$3m-11,500sq.</a:t>
            </a:r>
          </a:p>
          <a:p>
            <a:r>
              <a:rPr lang="en-US" dirty="0"/>
              <a:t>Monmouth-Pop.10282-$7m-15,000sq.</a:t>
            </a:r>
          </a:p>
          <a:p>
            <a:r>
              <a:rPr lang="en-US" dirty="0"/>
              <a:t>Silverton-Pop.10242-$18m-27,000sq.</a:t>
            </a:r>
          </a:p>
          <a:p>
            <a:r>
              <a:rPr lang="en-US" dirty="0"/>
              <a:t>Cannon Beach-Pop.1491-$22m-10,636sq.</a:t>
            </a:r>
          </a:p>
          <a:p>
            <a:r>
              <a:rPr lang="en-US" dirty="0"/>
              <a:t>Lowell-Pop.1196-$1.7m-5,005sq.</a:t>
            </a:r>
          </a:p>
        </p:txBody>
      </p:sp>
      <p:sp>
        <p:nvSpPr>
          <p:cNvPr id="5" name="Text Placeholder 4">
            <a:extLst>
              <a:ext uri="{FF2B5EF4-FFF2-40B4-BE49-F238E27FC236}">
                <a16:creationId xmlns:a16="http://schemas.microsoft.com/office/drawing/2014/main" id="{92F93599-D15C-4A6B-A074-21E99ED1DF92}"/>
              </a:ext>
            </a:extLst>
          </p:cNvPr>
          <p:cNvSpPr>
            <a:spLocks noGrp="1"/>
          </p:cNvSpPr>
          <p:nvPr>
            <p:ph type="body" sz="quarter" idx="14"/>
          </p:nvPr>
        </p:nvSpPr>
        <p:spPr>
          <a:xfrm rot="21043309">
            <a:off x="5501344" y="3216343"/>
            <a:ext cx="2746356" cy="425315"/>
          </a:xfrm>
        </p:spPr>
        <p:txBody>
          <a:bodyPr/>
          <a:lstStyle/>
          <a:p>
            <a:pPr algn="ctr"/>
            <a:r>
              <a:rPr lang="en-US" sz="2000" b="1" dirty="0">
                <a:solidFill>
                  <a:srgbClr val="C00000"/>
                </a:solidFill>
              </a:rPr>
              <a:t>Design Ideas</a:t>
            </a:r>
          </a:p>
        </p:txBody>
      </p:sp>
      <p:pic>
        <p:nvPicPr>
          <p:cNvPr id="6" name="Picture 5" descr="A picture containing sky, outdoor&#10;&#10;Description automatically generated">
            <a:extLst>
              <a:ext uri="{FF2B5EF4-FFF2-40B4-BE49-F238E27FC236}">
                <a16:creationId xmlns:a16="http://schemas.microsoft.com/office/drawing/2014/main" id="{EBE6C248-3017-411D-A606-E479B2DFFBB4}"/>
              </a:ext>
            </a:extLst>
          </p:cNvPr>
          <p:cNvPicPr>
            <a:picLocks noChangeAspect="1"/>
          </p:cNvPicPr>
          <p:nvPr/>
        </p:nvPicPr>
        <p:blipFill>
          <a:blip r:embed="rId4"/>
          <a:stretch>
            <a:fillRect/>
          </a:stretch>
        </p:blipFill>
        <p:spPr>
          <a:xfrm>
            <a:off x="6704573" y="755217"/>
            <a:ext cx="4478279" cy="1972167"/>
          </a:xfrm>
          <a:prstGeom prst="rect">
            <a:avLst/>
          </a:prstGeom>
        </p:spPr>
      </p:pic>
      <p:sp>
        <p:nvSpPr>
          <p:cNvPr id="10" name="Slide Number Placeholder 9">
            <a:extLst>
              <a:ext uri="{FF2B5EF4-FFF2-40B4-BE49-F238E27FC236}">
                <a16:creationId xmlns:a16="http://schemas.microsoft.com/office/drawing/2014/main" id="{6B7719E8-875B-4353-A886-F07A89E92E37}"/>
              </a:ext>
            </a:extLst>
          </p:cNvPr>
          <p:cNvSpPr>
            <a:spLocks noGrp="1"/>
          </p:cNvSpPr>
          <p:nvPr>
            <p:ph type="sldNum" sz="quarter" idx="12"/>
          </p:nvPr>
        </p:nvSpPr>
        <p:spPr/>
        <p:txBody>
          <a:bodyPr/>
          <a:lstStyle/>
          <a:p>
            <a:fld id="{330EA680-D336-4FF7-8B7A-9848BB0A1C32}" type="slidenum">
              <a:rPr lang="en-US" smtClean="0"/>
              <a:t>13</a:t>
            </a:fld>
            <a:endParaRPr lang="en-US" dirty="0"/>
          </a:p>
        </p:txBody>
      </p:sp>
    </p:spTree>
    <p:extLst>
      <p:ext uri="{BB962C8B-B14F-4D97-AF65-F5344CB8AC3E}">
        <p14:creationId xmlns:p14="http://schemas.microsoft.com/office/powerpoint/2010/main" val="2351780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0892-56CF-4D46-8120-A4EDB71A0A82}"/>
              </a:ext>
            </a:extLst>
          </p:cNvPr>
          <p:cNvSpPr>
            <a:spLocks noGrp="1"/>
          </p:cNvSpPr>
          <p:nvPr>
            <p:ph type="title"/>
          </p:nvPr>
        </p:nvSpPr>
        <p:spPr/>
        <p:txBody>
          <a:bodyPr/>
          <a:lstStyle/>
          <a:p>
            <a:r>
              <a:rPr lang="en-US" dirty="0"/>
              <a:t>Current City Hall</a:t>
            </a:r>
            <a:br>
              <a:rPr lang="en-US" dirty="0"/>
            </a:br>
            <a:r>
              <a:rPr lang="en-US" dirty="0"/>
              <a:t>Repair Needs</a:t>
            </a:r>
          </a:p>
        </p:txBody>
      </p:sp>
      <p:sp>
        <p:nvSpPr>
          <p:cNvPr id="3" name="Content Placeholder 2">
            <a:extLst>
              <a:ext uri="{FF2B5EF4-FFF2-40B4-BE49-F238E27FC236}">
                <a16:creationId xmlns:a16="http://schemas.microsoft.com/office/drawing/2014/main" id="{41366D69-36A3-435D-9EB2-7C1BB3387BF1}"/>
              </a:ext>
            </a:extLst>
          </p:cNvPr>
          <p:cNvSpPr>
            <a:spLocks noGrp="1"/>
          </p:cNvSpPr>
          <p:nvPr>
            <p:ph idx="1"/>
          </p:nvPr>
        </p:nvSpPr>
        <p:spPr>
          <a:xfrm>
            <a:off x="1295400" y="2550253"/>
            <a:ext cx="5768130" cy="3758268"/>
          </a:xfrm>
        </p:spPr>
        <p:txBody>
          <a:bodyPr/>
          <a:lstStyle/>
          <a:p>
            <a:r>
              <a:rPr lang="en-US" dirty="0"/>
              <a:t>Inside wiring $32,000.</a:t>
            </a:r>
          </a:p>
          <a:p>
            <a:r>
              <a:rPr lang="en-US" dirty="0"/>
              <a:t>Generator for building $200,000.</a:t>
            </a:r>
          </a:p>
          <a:p>
            <a:r>
              <a:rPr lang="en-US" dirty="0"/>
              <a:t>HVAC system $150,000.</a:t>
            </a:r>
          </a:p>
          <a:p>
            <a:r>
              <a:rPr lang="en-US" dirty="0"/>
              <a:t>Roofing $50,000.</a:t>
            </a:r>
          </a:p>
          <a:p>
            <a:r>
              <a:rPr lang="en-US" dirty="0"/>
              <a:t>Remove trip and fall hazards for citizens. $175,000.</a:t>
            </a:r>
          </a:p>
          <a:p>
            <a:r>
              <a:rPr lang="en-US" dirty="0"/>
              <a:t>Painting exterior $8,000.</a:t>
            </a:r>
          </a:p>
          <a:p>
            <a:r>
              <a:rPr lang="en-US" dirty="0"/>
              <a:t>Parking Lot $200,000.</a:t>
            </a:r>
          </a:p>
          <a:p>
            <a:r>
              <a:rPr lang="en-US" dirty="0"/>
              <a:t>Buildings will not be able to sustain an earthquake.</a:t>
            </a:r>
          </a:p>
          <a:p>
            <a:r>
              <a:rPr lang="en-US" dirty="0"/>
              <a:t>**Figures base on </a:t>
            </a:r>
            <a:r>
              <a:rPr lang="en-US"/>
              <a:t>rough estimates</a:t>
            </a:r>
            <a:endParaRPr lang="en-US" dirty="0"/>
          </a:p>
        </p:txBody>
      </p:sp>
      <p:pic>
        <p:nvPicPr>
          <p:cNvPr id="7" name="Content Placeholder 6">
            <a:extLst>
              <a:ext uri="{FF2B5EF4-FFF2-40B4-BE49-F238E27FC236}">
                <a16:creationId xmlns:a16="http://schemas.microsoft.com/office/drawing/2014/main" id="{87EEA70D-86D5-469A-A662-E5B78DA3D018}"/>
              </a:ext>
            </a:extLst>
          </p:cNvPr>
          <p:cNvPicPr>
            <a:picLocks noGrp="1" noChangeAspect="1"/>
          </p:cNvPicPr>
          <p:nvPr>
            <p:ph idx="13"/>
          </p:nvPr>
        </p:nvPicPr>
        <p:blipFill>
          <a:blip r:embed="rId2"/>
          <a:srcRect/>
          <a:stretch/>
        </p:blipFill>
        <p:spPr>
          <a:xfrm>
            <a:off x="7218233" y="2038253"/>
            <a:ext cx="3747443" cy="2810583"/>
          </a:xfrm>
        </p:spPr>
      </p:pic>
      <p:sp>
        <p:nvSpPr>
          <p:cNvPr id="5" name="Text Placeholder 4">
            <a:extLst>
              <a:ext uri="{FF2B5EF4-FFF2-40B4-BE49-F238E27FC236}">
                <a16:creationId xmlns:a16="http://schemas.microsoft.com/office/drawing/2014/main" id="{92F93599-D15C-4A6B-A074-21E99ED1DF92}"/>
              </a:ext>
            </a:extLst>
          </p:cNvPr>
          <p:cNvSpPr>
            <a:spLocks noGrp="1"/>
          </p:cNvSpPr>
          <p:nvPr>
            <p:ph type="body" sz="quarter" idx="14"/>
          </p:nvPr>
        </p:nvSpPr>
        <p:spPr>
          <a:xfrm rot="21043309">
            <a:off x="7913087" y="5326259"/>
            <a:ext cx="3314811" cy="425315"/>
          </a:xfrm>
        </p:spPr>
        <p:txBody>
          <a:bodyPr/>
          <a:lstStyle/>
          <a:p>
            <a:r>
              <a:rPr lang="en-US" dirty="0"/>
              <a:t>All Yellow is trip hazard</a:t>
            </a:r>
          </a:p>
        </p:txBody>
      </p:sp>
      <p:sp>
        <p:nvSpPr>
          <p:cNvPr id="4" name="Slide Number Placeholder 3">
            <a:extLst>
              <a:ext uri="{FF2B5EF4-FFF2-40B4-BE49-F238E27FC236}">
                <a16:creationId xmlns:a16="http://schemas.microsoft.com/office/drawing/2014/main" id="{9AE2E369-3322-4317-9467-ED19EB1B651C}"/>
              </a:ext>
            </a:extLst>
          </p:cNvPr>
          <p:cNvSpPr>
            <a:spLocks noGrp="1"/>
          </p:cNvSpPr>
          <p:nvPr>
            <p:ph type="sldNum" sz="quarter" idx="12"/>
          </p:nvPr>
        </p:nvSpPr>
        <p:spPr/>
        <p:txBody>
          <a:bodyPr/>
          <a:lstStyle/>
          <a:p>
            <a:fld id="{330EA680-D336-4FF7-8B7A-9848BB0A1C32}" type="slidenum">
              <a:rPr lang="en-US" smtClean="0"/>
              <a:t>14</a:t>
            </a:fld>
            <a:endParaRPr lang="en-US" dirty="0"/>
          </a:p>
        </p:txBody>
      </p:sp>
    </p:spTree>
    <p:extLst>
      <p:ext uri="{BB962C8B-B14F-4D97-AF65-F5344CB8AC3E}">
        <p14:creationId xmlns:p14="http://schemas.microsoft.com/office/powerpoint/2010/main" val="1660934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515" y="673602"/>
            <a:ext cx="3580380" cy="1679509"/>
          </a:xfrm>
        </p:spPr>
        <p:txBody>
          <a:bodyPr anchor="ctr">
            <a:normAutofit fontScale="90000"/>
          </a:bodyPr>
          <a:lstStyle/>
          <a:p>
            <a:pPr algn="ctr"/>
            <a:r>
              <a:rPr lang="en-US" dirty="0"/>
              <a:t>City of Carlton</a:t>
            </a:r>
            <a:br>
              <a:rPr lang="en-US" dirty="0"/>
            </a:br>
            <a:r>
              <a:rPr lang="en-US" dirty="0"/>
              <a:t>City Hall </a:t>
            </a:r>
          </a:p>
        </p:txBody>
      </p:sp>
      <p:pic>
        <p:nvPicPr>
          <p:cNvPr id="5" name="Picture 4">
            <a:extLst>
              <a:ext uri="{FF2B5EF4-FFF2-40B4-BE49-F238E27FC236}">
                <a16:creationId xmlns:a16="http://schemas.microsoft.com/office/drawing/2014/main" id="{8ECCB1F6-089F-4F15-B42B-24E85514A220}"/>
              </a:ext>
            </a:extLst>
          </p:cNvPr>
          <p:cNvPicPr>
            <a:picLocks noChangeAspect="1"/>
          </p:cNvPicPr>
          <p:nvPr/>
        </p:nvPicPr>
        <p:blipFill rotWithShape="1">
          <a:blip r:embed="rId2"/>
          <a:srcRect l="419" r="7789"/>
          <a:stretch/>
        </p:blipFill>
        <p:spPr>
          <a:xfrm rot="21480000">
            <a:off x="5584031" y="1077708"/>
            <a:ext cx="5279854" cy="4486565"/>
          </a:xfrm>
          <a:prstGeom prst="rect">
            <a:avLst/>
          </a:prstGeom>
          <a:noFill/>
          <a:effectLst>
            <a:innerShdw blurRad="25400" dist="12700" dir="13500000">
              <a:prstClr val="black">
                <a:alpha val="16000"/>
              </a:prstClr>
            </a:innerShdw>
          </a:effectLst>
        </p:spPr>
      </p:pic>
      <p:sp>
        <p:nvSpPr>
          <p:cNvPr id="10" name="Text Placeholder 3">
            <a:extLst>
              <a:ext uri="{FF2B5EF4-FFF2-40B4-BE49-F238E27FC236}">
                <a16:creationId xmlns:a16="http://schemas.microsoft.com/office/drawing/2014/main" id="{C7F05A7D-80F0-42F6-9849-D751439F81D3}"/>
              </a:ext>
            </a:extLst>
          </p:cNvPr>
          <p:cNvSpPr>
            <a:spLocks noGrp="1"/>
          </p:cNvSpPr>
          <p:nvPr>
            <p:ph type="body" sz="half" idx="2"/>
          </p:nvPr>
        </p:nvSpPr>
        <p:spPr>
          <a:xfrm>
            <a:off x="1295400" y="2743200"/>
            <a:ext cx="3580381" cy="3125788"/>
          </a:xfrm>
        </p:spPr>
        <p:txBody>
          <a:bodyPr/>
          <a:lstStyle/>
          <a:p>
            <a:pPr marL="285750" indent="-285750">
              <a:buFont typeface="Arial" panose="020B0604020202020204" pitchFamily="34" charset="0"/>
              <a:buChar char="•"/>
            </a:pPr>
            <a:r>
              <a:rPr lang="en-US" b="1" dirty="0"/>
              <a:t>1943-Share Building with Fire Department at the Old Fire Hall on Kutch Street.</a:t>
            </a:r>
          </a:p>
          <a:p>
            <a:pPr marL="285750" indent="-285750">
              <a:buFont typeface="Arial" panose="020B0604020202020204" pitchFamily="34" charset="0"/>
              <a:buChar char="•"/>
            </a:pPr>
            <a:r>
              <a:rPr lang="en-US" b="1" dirty="0"/>
              <a:t>1970-Move to the building on Pine and Main next to the theater-waiting for the new City Hall to be built in 1974.</a:t>
            </a:r>
          </a:p>
          <a:p>
            <a:endParaRPr lang="en-US" dirty="0"/>
          </a:p>
          <a:p>
            <a:pPr algn="ctr"/>
            <a:r>
              <a:rPr lang="en-US" sz="2400" dirty="0"/>
              <a:t>Pop.864</a:t>
            </a:r>
          </a:p>
        </p:txBody>
      </p:sp>
      <p:sp>
        <p:nvSpPr>
          <p:cNvPr id="3" name="Slide Number Placeholder 2">
            <a:extLst>
              <a:ext uri="{FF2B5EF4-FFF2-40B4-BE49-F238E27FC236}">
                <a16:creationId xmlns:a16="http://schemas.microsoft.com/office/drawing/2014/main" id="{F813FF91-D4B6-483F-997C-B0B9344CAC37}"/>
              </a:ext>
            </a:extLst>
          </p:cNvPr>
          <p:cNvSpPr>
            <a:spLocks noGrp="1"/>
          </p:cNvSpPr>
          <p:nvPr>
            <p:ph type="sldNum" sz="quarter" idx="12"/>
          </p:nvPr>
        </p:nvSpPr>
        <p:spPr/>
        <p:txBody>
          <a:bodyPr/>
          <a:lstStyle/>
          <a:p>
            <a:fld id="{330EA680-D336-4FF7-8B7A-9848BB0A1C32}" type="slidenum">
              <a:rPr lang="en-US" noProof="0" smtClean="0"/>
              <a:t>2</a:t>
            </a:fld>
            <a:endParaRPr lang="en-US" noProof="0" dirty="0"/>
          </a:p>
        </p:txBody>
      </p:sp>
    </p:spTree>
    <p:extLst>
      <p:ext uri="{BB962C8B-B14F-4D97-AF65-F5344CB8AC3E}">
        <p14:creationId xmlns:p14="http://schemas.microsoft.com/office/powerpoint/2010/main" val="3675446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AE01-1C43-4283-8519-C8CE78849349}"/>
              </a:ext>
            </a:extLst>
          </p:cNvPr>
          <p:cNvSpPr>
            <a:spLocks noGrp="1"/>
          </p:cNvSpPr>
          <p:nvPr>
            <p:ph type="title"/>
          </p:nvPr>
        </p:nvSpPr>
        <p:spPr>
          <a:xfrm>
            <a:off x="1295402" y="982132"/>
            <a:ext cx="9601196" cy="1303867"/>
          </a:xfrm>
        </p:spPr>
        <p:txBody>
          <a:bodyPr anchor="ctr">
            <a:normAutofit/>
          </a:bodyPr>
          <a:lstStyle/>
          <a:p>
            <a:pPr>
              <a:lnSpc>
                <a:spcPct val="90000"/>
              </a:lnSpc>
            </a:pPr>
            <a:r>
              <a:rPr lang="en-US" sz="2800" dirty="0"/>
              <a:t>                                                           </a:t>
            </a:r>
            <a:r>
              <a:rPr lang="en-US" sz="1800" b="1" dirty="0">
                <a:latin typeface="+mn-lt"/>
              </a:rPr>
              <a:t>1960</a:t>
            </a:r>
            <a:br>
              <a:rPr lang="en-US" sz="2800" dirty="0"/>
            </a:br>
            <a:r>
              <a:rPr lang="en-US" sz="2800" dirty="0"/>
              <a:t>City Hall Buildings</a:t>
            </a:r>
          </a:p>
        </p:txBody>
      </p:sp>
      <p:pic>
        <p:nvPicPr>
          <p:cNvPr id="8" name="Picture Placeholder 7">
            <a:extLst>
              <a:ext uri="{FF2B5EF4-FFF2-40B4-BE49-F238E27FC236}">
                <a16:creationId xmlns:a16="http://schemas.microsoft.com/office/drawing/2014/main" id="{55762936-832F-48BC-84EA-43826A207E0B}"/>
              </a:ext>
            </a:extLst>
          </p:cNvPr>
          <p:cNvPicPr>
            <a:picLocks noGrp="1" noChangeAspect="1"/>
          </p:cNvPicPr>
          <p:nvPr>
            <p:ph sz="half" idx="1"/>
          </p:nvPr>
        </p:nvPicPr>
        <p:blipFill rotWithShape="1">
          <a:blip r:embed="rId2"/>
          <a:srcRect t="5315" r="2" b="5317"/>
          <a:stretch/>
        </p:blipFill>
        <p:spPr>
          <a:xfrm>
            <a:off x="1298448" y="2560320"/>
            <a:ext cx="4718304" cy="33101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a:extLst>
              <a:ext uri="{FF2B5EF4-FFF2-40B4-BE49-F238E27FC236}">
                <a16:creationId xmlns:a16="http://schemas.microsoft.com/office/drawing/2014/main" id="{2A5015DC-094F-480A-B0CA-A39EA802AB2F}"/>
              </a:ext>
            </a:extLst>
          </p:cNvPr>
          <p:cNvPicPr>
            <a:picLocks noChangeAspect="1"/>
          </p:cNvPicPr>
          <p:nvPr/>
        </p:nvPicPr>
        <p:blipFill rotWithShape="1">
          <a:blip r:embed="rId3"/>
          <a:srcRect t="10914" r="2" b="2"/>
          <a:stretch/>
        </p:blipFill>
        <p:spPr>
          <a:xfrm>
            <a:off x="6181344" y="2560320"/>
            <a:ext cx="4718304" cy="33101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a:extLst>
              <a:ext uri="{FF2B5EF4-FFF2-40B4-BE49-F238E27FC236}">
                <a16:creationId xmlns:a16="http://schemas.microsoft.com/office/drawing/2014/main" id="{D3DFDF3D-87A5-4927-ABFD-79A4B6A85C34}"/>
              </a:ext>
            </a:extLst>
          </p:cNvPr>
          <p:cNvSpPr txBox="1"/>
          <p:nvPr/>
        </p:nvSpPr>
        <p:spPr>
          <a:xfrm>
            <a:off x="2052735" y="1268963"/>
            <a:ext cx="2444620" cy="369332"/>
          </a:xfrm>
          <a:prstGeom prst="rect">
            <a:avLst/>
          </a:prstGeom>
          <a:noFill/>
        </p:spPr>
        <p:txBody>
          <a:bodyPr wrap="square" rtlCol="0">
            <a:spAutoFit/>
          </a:bodyPr>
          <a:lstStyle/>
          <a:p>
            <a:pPr algn="ctr"/>
            <a:r>
              <a:rPr lang="en-US" b="1" dirty="0"/>
              <a:t>1913</a:t>
            </a:r>
          </a:p>
        </p:txBody>
      </p:sp>
      <p:sp>
        <p:nvSpPr>
          <p:cNvPr id="14" name="Slide Number Placeholder 13">
            <a:extLst>
              <a:ext uri="{FF2B5EF4-FFF2-40B4-BE49-F238E27FC236}">
                <a16:creationId xmlns:a16="http://schemas.microsoft.com/office/drawing/2014/main" id="{0199DFB7-D2D9-48DB-8699-E69E880747AD}"/>
              </a:ext>
            </a:extLst>
          </p:cNvPr>
          <p:cNvSpPr>
            <a:spLocks noGrp="1"/>
          </p:cNvSpPr>
          <p:nvPr>
            <p:ph type="sldNum" sz="quarter" idx="12"/>
          </p:nvPr>
        </p:nvSpPr>
        <p:spPr/>
        <p:txBody>
          <a:bodyPr/>
          <a:lstStyle/>
          <a:p>
            <a:fld id="{330EA680-D336-4FF7-8B7A-9848BB0A1C32}" type="slidenum">
              <a:rPr lang="en-US" smtClean="0"/>
              <a:t>3</a:t>
            </a:fld>
            <a:endParaRPr lang="en-US" dirty="0"/>
          </a:p>
        </p:txBody>
      </p:sp>
    </p:spTree>
    <p:extLst>
      <p:ext uri="{BB962C8B-B14F-4D97-AF65-F5344CB8AC3E}">
        <p14:creationId xmlns:p14="http://schemas.microsoft.com/office/powerpoint/2010/main" val="1948108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AE01-1C43-4283-8519-C8CE78849349}"/>
              </a:ext>
            </a:extLst>
          </p:cNvPr>
          <p:cNvSpPr>
            <a:spLocks noGrp="1"/>
          </p:cNvSpPr>
          <p:nvPr>
            <p:ph type="title"/>
          </p:nvPr>
        </p:nvSpPr>
        <p:spPr>
          <a:xfrm>
            <a:off x="1295403" y="620785"/>
            <a:ext cx="3580380" cy="1661022"/>
          </a:xfrm>
        </p:spPr>
        <p:txBody>
          <a:bodyPr/>
          <a:lstStyle/>
          <a:p>
            <a:pPr algn="ctr"/>
            <a:r>
              <a:rPr lang="en-US" sz="3600" dirty="0"/>
              <a:t>Current</a:t>
            </a:r>
            <a:br>
              <a:rPr lang="en-US" sz="3600" dirty="0"/>
            </a:br>
            <a:r>
              <a:rPr lang="en-US" sz="3600" dirty="0"/>
              <a:t>City Hall</a:t>
            </a:r>
          </a:p>
        </p:txBody>
      </p:sp>
      <p:pic>
        <p:nvPicPr>
          <p:cNvPr id="8" name="Picture Placeholder 7" descr="An empty road with a building in the background&#10;&#10;Description automatically generated">
            <a:extLst>
              <a:ext uri="{FF2B5EF4-FFF2-40B4-BE49-F238E27FC236}">
                <a16:creationId xmlns:a16="http://schemas.microsoft.com/office/drawing/2014/main" id="{55762936-832F-48BC-84EA-43826A207E0B}"/>
              </a:ext>
            </a:extLst>
          </p:cNvPr>
          <p:cNvPicPr>
            <a:picLocks noGrp="1" noChangeAspect="1"/>
          </p:cNvPicPr>
          <p:nvPr>
            <p:ph type="pic" sz="quarter" idx="14"/>
          </p:nvPr>
        </p:nvPicPr>
        <p:blipFill>
          <a:blip r:embed="rId2"/>
          <a:srcRect l="5865" r="5865"/>
          <a:stretch>
            <a:fillRect/>
          </a:stretch>
        </p:blipFill>
        <p:spPr>
          <a:xfrm rot="-120000" flipH="1">
            <a:off x="5584464" y="1077701"/>
            <a:ext cx="5279854" cy="4511372"/>
          </a:xfrm>
          <a:scene3d>
            <a:camera prst="orthographicFront">
              <a:rot lat="0" lon="11400000" rev="0"/>
            </a:camera>
            <a:lightRig rig="threePt" dir="t"/>
          </a:scene3d>
        </p:spPr>
      </p:pic>
      <p:sp>
        <p:nvSpPr>
          <p:cNvPr id="4" name="Text Placeholder 3">
            <a:extLst>
              <a:ext uri="{FF2B5EF4-FFF2-40B4-BE49-F238E27FC236}">
                <a16:creationId xmlns:a16="http://schemas.microsoft.com/office/drawing/2014/main" id="{55E13865-B3DE-435F-9C3E-A4FD8F52DF81}"/>
              </a:ext>
            </a:extLst>
          </p:cNvPr>
          <p:cNvSpPr>
            <a:spLocks noGrp="1"/>
          </p:cNvSpPr>
          <p:nvPr>
            <p:ph type="body" sz="half" idx="2"/>
          </p:nvPr>
        </p:nvSpPr>
        <p:spPr>
          <a:xfrm>
            <a:off x="1295400" y="2556934"/>
            <a:ext cx="3580381" cy="3592196"/>
          </a:xfrm>
        </p:spPr>
        <p:txBody>
          <a:bodyPr/>
          <a:lstStyle/>
          <a:p>
            <a:pPr algn="ctr"/>
            <a:r>
              <a:rPr lang="en-US" dirty="0"/>
              <a:t>Built in 1974: City Hall current age 47 years</a:t>
            </a:r>
          </a:p>
          <a:p>
            <a:pPr algn="ctr"/>
            <a:r>
              <a:rPr lang="en-US" sz="2000" b="1" dirty="0"/>
              <a:t>POP. 1126</a:t>
            </a:r>
          </a:p>
          <a:p>
            <a:endParaRPr lang="en-US" dirty="0"/>
          </a:p>
        </p:txBody>
      </p:sp>
      <p:pic>
        <p:nvPicPr>
          <p:cNvPr id="10" name="Picture 9" descr="A sign on the side of a building&#10;&#10;Description automatically generated">
            <a:extLst>
              <a:ext uri="{FF2B5EF4-FFF2-40B4-BE49-F238E27FC236}">
                <a16:creationId xmlns:a16="http://schemas.microsoft.com/office/drawing/2014/main" id="{FBC2DCA9-3C78-4A60-B306-279318CD5830}"/>
              </a:ext>
            </a:extLst>
          </p:cNvPr>
          <p:cNvPicPr>
            <a:picLocks noChangeAspect="1"/>
          </p:cNvPicPr>
          <p:nvPr/>
        </p:nvPicPr>
        <p:blipFill>
          <a:blip r:embed="rId3"/>
          <a:stretch>
            <a:fillRect/>
          </a:stretch>
        </p:blipFill>
        <p:spPr>
          <a:xfrm>
            <a:off x="1399849" y="3620519"/>
            <a:ext cx="3371481" cy="2528611"/>
          </a:xfrm>
          <a:prstGeom prst="rect">
            <a:avLst/>
          </a:prstGeom>
        </p:spPr>
      </p:pic>
      <p:sp>
        <p:nvSpPr>
          <p:cNvPr id="3" name="Slide Number Placeholder 2">
            <a:extLst>
              <a:ext uri="{FF2B5EF4-FFF2-40B4-BE49-F238E27FC236}">
                <a16:creationId xmlns:a16="http://schemas.microsoft.com/office/drawing/2014/main" id="{9029DB6D-1DB3-4FCB-A443-D99FB9CBF082}"/>
              </a:ext>
            </a:extLst>
          </p:cNvPr>
          <p:cNvSpPr>
            <a:spLocks noGrp="1"/>
          </p:cNvSpPr>
          <p:nvPr>
            <p:ph type="sldNum" sz="quarter" idx="12"/>
          </p:nvPr>
        </p:nvSpPr>
        <p:spPr/>
        <p:txBody>
          <a:bodyPr/>
          <a:lstStyle/>
          <a:p>
            <a:fld id="{330EA680-D336-4FF7-8B7A-9848BB0A1C32}" type="slidenum">
              <a:rPr lang="en-US" noProof="0" smtClean="0"/>
              <a:t>4</a:t>
            </a:fld>
            <a:endParaRPr lang="en-US" noProof="0" dirty="0"/>
          </a:p>
        </p:txBody>
      </p:sp>
    </p:spTree>
    <p:extLst>
      <p:ext uri="{BB962C8B-B14F-4D97-AF65-F5344CB8AC3E}">
        <p14:creationId xmlns:p14="http://schemas.microsoft.com/office/powerpoint/2010/main" val="1026595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515" y="673602"/>
            <a:ext cx="3580380" cy="1679509"/>
          </a:xfrm>
        </p:spPr>
        <p:txBody>
          <a:bodyPr anchor="ctr">
            <a:normAutofit fontScale="90000"/>
          </a:bodyPr>
          <a:lstStyle/>
          <a:p>
            <a:pPr algn="ctr"/>
            <a:r>
              <a:rPr lang="en-US" dirty="0"/>
              <a:t>City of Carlton</a:t>
            </a:r>
            <a:br>
              <a:rPr lang="en-US" dirty="0"/>
            </a:br>
            <a:r>
              <a:rPr lang="en-US" dirty="0"/>
              <a:t>City Hall </a:t>
            </a:r>
          </a:p>
        </p:txBody>
      </p:sp>
      <p:pic>
        <p:nvPicPr>
          <p:cNvPr id="5" name="Picture 4">
            <a:extLst>
              <a:ext uri="{FF2B5EF4-FFF2-40B4-BE49-F238E27FC236}">
                <a16:creationId xmlns:a16="http://schemas.microsoft.com/office/drawing/2014/main" id="{8ECCB1F6-089F-4F15-B42B-24E85514A220}"/>
              </a:ext>
            </a:extLst>
          </p:cNvPr>
          <p:cNvPicPr>
            <a:picLocks noChangeAspect="1"/>
          </p:cNvPicPr>
          <p:nvPr/>
        </p:nvPicPr>
        <p:blipFill>
          <a:blip r:embed="rId2"/>
          <a:srcRect/>
          <a:stretch/>
        </p:blipFill>
        <p:spPr>
          <a:xfrm rot="21480000">
            <a:off x="5584031" y="1341045"/>
            <a:ext cx="5279854" cy="3959890"/>
          </a:xfrm>
          <a:prstGeom prst="rect">
            <a:avLst/>
          </a:prstGeom>
          <a:noFill/>
          <a:effectLst>
            <a:innerShdw blurRad="25400" dist="12700" dir="13500000">
              <a:prstClr val="black">
                <a:alpha val="16000"/>
              </a:prstClr>
            </a:innerShdw>
          </a:effectLst>
        </p:spPr>
      </p:pic>
      <p:sp>
        <p:nvSpPr>
          <p:cNvPr id="10" name="Text Placeholder 3">
            <a:extLst>
              <a:ext uri="{FF2B5EF4-FFF2-40B4-BE49-F238E27FC236}">
                <a16:creationId xmlns:a16="http://schemas.microsoft.com/office/drawing/2014/main" id="{C7F05A7D-80F0-42F6-9849-D751439F81D3}"/>
              </a:ext>
            </a:extLst>
          </p:cNvPr>
          <p:cNvSpPr>
            <a:spLocks noGrp="1"/>
          </p:cNvSpPr>
          <p:nvPr>
            <p:ph type="body" sz="half" idx="2"/>
          </p:nvPr>
        </p:nvSpPr>
        <p:spPr>
          <a:xfrm>
            <a:off x="950232" y="2523378"/>
            <a:ext cx="4107110" cy="3312054"/>
          </a:xfrm>
        </p:spPr>
        <p:txBody>
          <a:bodyPr/>
          <a:lstStyle/>
          <a:p>
            <a:pPr algn="ctr"/>
            <a:r>
              <a:rPr lang="en-US" b="1" dirty="0"/>
              <a:t>Preliminary Drawing of an addition to City Hall drafted in 2003 at the direction of the Citizen groups request for a new City Hall.</a:t>
            </a:r>
          </a:p>
          <a:p>
            <a:pPr algn="ctr"/>
            <a:r>
              <a:rPr lang="en-US" b="1" dirty="0"/>
              <a:t>Pop. 1514</a:t>
            </a:r>
          </a:p>
          <a:p>
            <a:pPr algn="ctr"/>
            <a:endParaRPr lang="en-US" b="1" dirty="0"/>
          </a:p>
          <a:p>
            <a:pPr marL="742950" lvl="1" indent="-285750">
              <a:buFont typeface="Wingdings" panose="05000000000000000000" pitchFamily="2" charset="2"/>
              <a:buChar char="§"/>
            </a:pPr>
            <a:r>
              <a:rPr lang="en-US" sz="1600" b="1" dirty="0"/>
              <a:t>Drawing went to LDC Engineers.</a:t>
            </a:r>
          </a:p>
          <a:p>
            <a:pPr marL="742950" lvl="1" indent="-285750">
              <a:buFont typeface="Wingdings" panose="05000000000000000000" pitchFamily="2" charset="2"/>
              <a:buChar char="§"/>
            </a:pPr>
            <a:r>
              <a:rPr lang="en-US" sz="1600" b="1" dirty="0"/>
              <a:t>$10,000 Engineering costs incurred.</a:t>
            </a:r>
            <a:endParaRPr lang="en-US" b="1" dirty="0"/>
          </a:p>
          <a:p>
            <a:pPr algn="ctr"/>
            <a:r>
              <a:rPr lang="en-US" b="1" dirty="0"/>
              <a:t>(No further action  taken)</a:t>
            </a:r>
          </a:p>
        </p:txBody>
      </p:sp>
      <p:sp>
        <p:nvSpPr>
          <p:cNvPr id="3" name="Slide Number Placeholder 2">
            <a:extLst>
              <a:ext uri="{FF2B5EF4-FFF2-40B4-BE49-F238E27FC236}">
                <a16:creationId xmlns:a16="http://schemas.microsoft.com/office/drawing/2014/main" id="{BBFD0DCF-CC29-4967-8F01-4FAFA2C708FA}"/>
              </a:ext>
            </a:extLst>
          </p:cNvPr>
          <p:cNvSpPr>
            <a:spLocks noGrp="1"/>
          </p:cNvSpPr>
          <p:nvPr>
            <p:ph type="sldNum" sz="quarter" idx="12"/>
          </p:nvPr>
        </p:nvSpPr>
        <p:spPr/>
        <p:txBody>
          <a:bodyPr/>
          <a:lstStyle/>
          <a:p>
            <a:fld id="{330EA680-D336-4FF7-8B7A-9848BB0A1C32}" type="slidenum">
              <a:rPr lang="en-US" noProof="0" smtClean="0"/>
              <a:t>5</a:t>
            </a:fld>
            <a:endParaRPr lang="en-US" noProof="0" dirty="0"/>
          </a:p>
        </p:txBody>
      </p:sp>
    </p:spTree>
    <p:extLst>
      <p:ext uri="{BB962C8B-B14F-4D97-AF65-F5344CB8AC3E}">
        <p14:creationId xmlns:p14="http://schemas.microsoft.com/office/powerpoint/2010/main" val="3673848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5C27-0F29-4A78-830C-1910A20B71A1}"/>
              </a:ext>
            </a:extLst>
          </p:cNvPr>
          <p:cNvSpPr>
            <a:spLocks noGrp="1"/>
          </p:cNvSpPr>
          <p:nvPr>
            <p:ph type="title"/>
          </p:nvPr>
        </p:nvSpPr>
        <p:spPr>
          <a:xfrm>
            <a:off x="1295402" y="982132"/>
            <a:ext cx="4669664" cy="1303867"/>
          </a:xfrm>
        </p:spPr>
        <p:txBody>
          <a:bodyPr anchor="ctr">
            <a:normAutofit/>
          </a:bodyPr>
          <a:lstStyle/>
          <a:p>
            <a:pPr>
              <a:lnSpc>
                <a:spcPct val="90000"/>
              </a:lnSpc>
            </a:pPr>
            <a:r>
              <a:rPr lang="en-US" dirty="0"/>
              <a:t>City Hall Citizen Engagement</a:t>
            </a:r>
          </a:p>
        </p:txBody>
      </p:sp>
      <p:pic>
        <p:nvPicPr>
          <p:cNvPr id="8" name="Picture Placeholder 7" descr="Text&#10;&#10;Description automatically generated">
            <a:extLst>
              <a:ext uri="{FF2B5EF4-FFF2-40B4-BE49-F238E27FC236}">
                <a16:creationId xmlns:a16="http://schemas.microsoft.com/office/drawing/2014/main" id="{AB4E9DC5-3BF9-4799-9EC3-1C6E816E2C96}"/>
              </a:ext>
            </a:extLst>
          </p:cNvPr>
          <p:cNvPicPr>
            <a:picLocks noGrp="1" noChangeAspect="1"/>
          </p:cNvPicPr>
          <p:nvPr>
            <p:ph idx="1"/>
          </p:nvPr>
        </p:nvPicPr>
        <p:blipFill rotWithShape="1">
          <a:blip r:embed="rId2"/>
          <a:srcRect r="-1" b="594"/>
          <a:stretch/>
        </p:blipFill>
        <p:spPr>
          <a:xfrm>
            <a:off x="1295401" y="2556932"/>
            <a:ext cx="4669666" cy="3318936"/>
          </a:xfrm>
          <a:noFill/>
        </p:spPr>
      </p:pic>
      <p:sp>
        <p:nvSpPr>
          <p:cNvPr id="3" name="Content Placeholder 2">
            <a:extLst>
              <a:ext uri="{FF2B5EF4-FFF2-40B4-BE49-F238E27FC236}">
                <a16:creationId xmlns:a16="http://schemas.microsoft.com/office/drawing/2014/main" id="{1BF363B3-8F9E-4D67-AE12-41CFF83F6790}"/>
              </a:ext>
            </a:extLst>
          </p:cNvPr>
          <p:cNvSpPr>
            <a:spLocks noGrp="1"/>
          </p:cNvSpPr>
          <p:nvPr>
            <p:ph idx="13"/>
          </p:nvPr>
        </p:nvSpPr>
        <p:spPr>
          <a:xfrm>
            <a:off x="6226935" y="982132"/>
            <a:ext cx="4669666" cy="4126581"/>
          </a:xfrm>
        </p:spPr>
        <p:txBody>
          <a:bodyPr anchor="t">
            <a:normAutofit fontScale="92500" lnSpcReduction="10000"/>
          </a:bodyPr>
          <a:lstStyle/>
          <a:p>
            <a:pPr lvl="1"/>
            <a:r>
              <a:rPr lang="en-US" sz="1800" dirty="0"/>
              <a:t>FFA Architecture &amp; Interiors hosted two town hall meetings for specific design feedback.</a:t>
            </a:r>
          </a:p>
          <a:p>
            <a:pPr lvl="1"/>
            <a:r>
              <a:rPr lang="en-US" sz="1800" dirty="0"/>
              <a:t>Citizen Ad-Hoc Committee was formed.</a:t>
            </a:r>
          </a:p>
          <a:p>
            <a:pPr lvl="1"/>
            <a:r>
              <a:rPr lang="en-US" sz="1800" dirty="0"/>
              <a:t>Tours provided for Community of City Hall.</a:t>
            </a:r>
          </a:p>
          <a:p>
            <a:pPr lvl="1"/>
            <a:r>
              <a:rPr lang="en-US" sz="1800" dirty="0"/>
              <a:t>George Fox-Enters the community, talking to community members, design takes shape.</a:t>
            </a:r>
          </a:p>
          <a:p>
            <a:pPr lvl="1"/>
            <a:r>
              <a:rPr lang="en-US" sz="1800" dirty="0"/>
              <a:t>George Fox, has citizens meeting in person to create community impressions on how the building should feel.</a:t>
            </a:r>
          </a:p>
          <a:p>
            <a:endParaRPr lang="en-US" dirty="0"/>
          </a:p>
        </p:txBody>
      </p:sp>
      <p:sp>
        <p:nvSpPr>
          <p:cNvPr id="4" name="Content Placeholder 3">
            <a:extLst>
              <a:ext uri="{FF2B5EF4-FFF2-40B4-BE49-F238E27FC236}">
                <a16:creationId xmlns:a16="http://schemas.microsoft.com/office/drawing/2014/main" id="{FAC39A09-F7DD-4A45-B35D-55FB6203E17B}"/>
              </a:ext>
            </a:extLst>
          </p:cNvPr>
          <p:cNvSpPr>
            <a:spLocks noGrp="1"/>
          </p:cNvSpPr>
          <p:nvPr>
            <p:ph type="body" sz="quarter" idx="14"/>
          </p:nvPr>
        </p:nvSpPr>
        <p:spPr>
          <a:xfrm rot="21043309">
            <a:off x="8122162" y="5338536"/>
            <a:ext cx="2746356" cy="425315"/>
          </a:xfrm>
        </p:spPr>
        <p:txBody>
          <a:bodyPr anchor="t">
            <a:normAutofit/>
          </a:bodyPr>
          <a:lstStyle/>
          <a:p>
            <a:pPr marL="0" indent="0">
              <a:lnSpc>
                <a:spcPct val="90000"/>
              </a:lnSpc>
              <a:buNone/>
            </a:pPr>
            <a:endParaRPr lang="en-US" dirty="0"/>
          </a:p>
          <a:p>
            <a:pPr marL="457200" lvl="1" indent="0" algn="r">
              <a:lnSpc>
                <a:spcPct val="90000"/>
              </a:lnSpc>
              <a:buNone/>
            </a:pPr>
            <a:endParaRPr lang="en-US" sz="1800" dirty="0"/>
          </a:p>
          <a:p>
            <a:pPr>
              <a:lnSpc>
                <a:spcPct val="90000"/>
              </a:lnSpc>
            </a:pPr>
            <a:endParaRPr lang="en-US" dirty="0"/>
          </a:p>
          <a:p>
            <a:pPr lvl="1" algn="r">
              <a:lnSpc>
                <a:spcPct val="90000"/>
              </a:lnSpc>
            </a:pPr>
            <a:endParaRPr lang="en-US" sz="1800" dirty="0"/>
          </a:p>
        </p:txBody>
      </p:sp>
      <p:sp>
        <p:nvSpPr>
          <p:cNvPr id="5" name="Slide Number Placeholder 4">
            <a:extLst>
              <a:ext uri="{FF2B5EF4-FFF2-40B4-BE49-F238E27FC236}">
                <a16:creationId xmlns:a16="http://schemas.microsoft.com/office/drawing/2014/main" id="{80D441FC-A05E-435F-96D5-3DF218326AC8}"/>
              </a:ext>
            </a:extLst>
          </p:cNvPr>
          <p:cNvSpPr>
            <a:spLocks noGrp="1"/>
          </p:cNvSpPr>
          <p:nvPr>
            <p:ph type="sldNum" sz="quarter" idx="12"/>
          </p:nvPr>
        </p:nvSpPr>
        <p:spPr/>
        <p:txBody>
          <a:bodyPr/>
          <a:lstStyle/>
          <a:p>
            <a:fld id="{330EA680-D336-4FF7-8B7A-9848BB0A1C32}" type="slidenum">
              <a:rPr lang="en-US" smtClean="0"/>
              <a:t>6</a:t>
            </a:fld>
            <a:endParaRPr lang="en-US" dirty="0"/>
          </a:p>
        </p:txBody>
      </p:sp>
    </p:spTree>
    <p:extLst>
      <p:ext uri="{BB962C8B-B14F-4D97-AF65-F5344CB8AC3E}">
        <p14:creationId xmlns:p14="http://schemas.microsoft.com/office/powerpoint/2010/main" val="3138435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42AB3-9E22-45B7-B682-56304D5BD53D}"/>
              </a:ext>
            </a:extLst>
          </p:cNvPr>
          <p:cNvSpPr>
            <a:spLocks noGrp="1"/>
          </p:cNvSpPr>
          <p:nvPr>
            <p:ph type="title"/>
          </p:nvPr>
        </p:nvSpPr>
        <p:spPr>
          <a:xfrm>
            <a:off x="8216900" y="982132"/>
            <a:ext cx="2679698" cy="1987571"/>
          </a:xfrm>
        </p:spPr>
        <p:txBody>
          <a:bodyPr anchor="t">
            <a:normAutofit fontScale="90000"/>
          </a:bodyPr>
          <a:lstStyle/>
          <a:p>
            <a:pPr algn="ctr">
              <a:lnSpc>
                <a:spcPct val="90000"/>
              </a:lnSpc>
            </a:pPr>
            <a:r>
              <a:rPr lang="en-US" sz="3400" dirty="0"/>
              <a:t>Carlton City Hall</a:t>
            </a:r>
            <a:br>
              <a:rPr lang="en-US" sz="3400" dirty="0"/>
            </a:br>
            <a:r>
              <a:rPr lang="en-US" sz="3400" dirty="0"/>
              <a:t>Citizen</a:t>
            </a:r>
            <a:br>
              <a:rPr lang="en-US" sz="3400" dirty="0"/>
            </a:br>
            <a:r>
              <a:rPr lang="en-US" sz="3400" dirty="0"/>
              <a:t>Participation</a:t>
            </a:r>
          </a:p>
        </p:txBody>
      </p:sp>
      <p:pic>
        <p:nvPicPr>
          <p:cNvPr id="16" name="Picture Placeholder 15">
            <a:extLst>
              <a:ext uri="{FF2B5EF4-FFF2-40B4-BE49-F238E27FC236}">
                <a16:creationId xmlns:a16="http://schemas.microsoft.com/office/drawing/2014/main" id="{B94561D4-2502-4BF2-A11D-28C7949D1F14}"/>
              </a:ext>
            </a:extLst>
          </p:cNvPr>
          <p:cNvPicPr>
            <a:picLocks noGrp="1" noChangeAspect="1"/>
          </p:cNvPicPr>
          <p:nvPr>
            <p:ph type="pic" sz="quarter" idx="13"/>
          </p:nvPr>
        </p:nvPicPr>
        <p:blipFill>
          <a:blip r:embed="rId2"/>
          <a:srcRect/>
          <a:stretch/>
        </p:blipFill>
        <p:spPr>
          <a:xfrm>
            <a:off x="1971413" y="1025389"/>
            <a:ext cx="4857559" cy="2738936"/>
          </a:xfrm>
        </p:spPr>
      </p:pic>
      <p:pic>
        <p:nvPicPr>
          <p:cNvPr id="10" name="Picture Placeholder 9" descr="A group of people posing for a photo&#10;&#10;Description automatically generated">
            <a:extLst>
              <a:ext uri="{FF2B5EF4-FFF2-40B4-BE49-F238E27FC236}">
                <a16:creationId xmlns:a16="http://schemas.microsoft.com/office/drawing/2014/main" id="{40E203B4-9BD2-4330-ADBB-E8F518E6F7F6}"/>
              </a:ext>
            </a:extLst>
          </p:cNvPr>
          <p:cNvPicPr>
            <a:picLocks noGrp="1" noChangeAspect="1"/>
          </p:cNvPicPr>
          <p:nvPr>
            <p:ph type="pic" sz="quarter" idx="14"/>
          </p:nvPr>
        </p:nvPicPr>
        <p:blipFill rotWithShape="1">
          <a:blip r:embed="rId3"/>
          <a:srcRect r="4" b="8270"/>
          <a:stretch/>
        </p:blipFill>
        <p:spPr>
          <a:xfrm>
            <a:off x="1050416" y="3581766"/>
            <a:ext cx="3525081" cy="2150401"/>
          </a:xfrm>
          <a:noFill/>
        </p:spPr>
      </p:pic>
      <p:pic>
        <p:nvPicPr>
          <p:cNvPr id="12" name="Picture Placeholder 11" descr="A group of people sitting at a table&#10;&#10;Description automatically generated">
            <a:extLst>
              <a:ext uri="{FF2B5EF4-FFF2-40B4-BE49-F238E27FC236}">
                <a16:creationId xmlns:a16="http://schemas.microsoft.com/office/drawing/2014/main" id="{6A12E677-F315-4FF1-A7D0-DFEEF42E8894}"/>
              </a:ext>
            </a:extLst>
          </p:cNvPr>
          <p:cNvPicPr>
            <a:picLocks noGrp="1" noChangeAspect="1"/>
          </p:cNvPicPr>
          <p:nvPr>
            <p:ph type="pic" sz="quarter" idx="16"/>
          </p:nvPr>
        </p:nvPicPr>
        <p:blipFill>
          <a:blip r:embed="rId4"/>
          <a:srcRect l="8586" r="8586"/>
          <a:stretch>
            <a:fillRect/>
          </a:stretch>
        </p:blipFill>
        <p:spPr>
          <a:xfrm>
            <a:off x="4575497" y="3425742"/>
            <a:ext cx="2753042" cy="2306425"/>
          </a:xfrm>
        </p:spPr>
      </p:pic>
      <p:sp>
        <p:nvSpPr>
          <p:cNvPr id="3" name="Content Placeholder 2">
            <a:extLst>
              <a:ext uri="{FF2B5EF4-FFF2-40B4-BE49-F238E27FC236}">
                <a16:creationId xmlns:a16="http://schemas.microsoft.com/office/drawing/2014/main" id="{2EAA86A1-F801-442C-838A-F834D93A9669}"/>
              </a:ext>
            </a:extLst>
          </p:cNvPr>
          <p:cNvSpPr>
            <a:spLocks noGrp="1"/>
          </p:cNvSpPr>
          <p:nvPr>
            <p:ph type="body" sz="quarter" idx="18"/>
          </p:nvPr>
        </p:nvSpPr>
        <p:spPr>
          <a:xfrm>
            <a:off x="8284012" y="3888298"/>
            <a:ext cx="3066293" cy="2161459"/>
          </a:xfrm>
        </p:spPr>
        <p:txBody>
          <a:bodyPr anchor="t">
            <a:normAutofit/>
          </a:bodyPr>
          <a:lstStyle/>
          <a:p>
            <a:pPr algn="ctr"/>
            <a:r>
              <a:rPr lang="en-US" dirty="0"/>
              <a:t>Pictured:</a:t>
            </a:r>
          </a:p>
          <a:p>
            <a:pPr algn="ctr"/>
            <a:r>
              <a:rPr lang="en-US" dirty="0"/>
              <a:t>City Hall Advisory Committee</a:t>
            </a:r>
          </a:p>
          <a:p>
            <a:pPr algn="ctr"/>
            <a:r>
              <a:rPr lang="en-US" dirty="0"/>
              <a:t>George Fox Students</a:t>
            </a:r>
          </a:p>
          <a:p>
            <a:pPr algn="ctr"/>
            <a:r>
              <a:rPr lang="en-US" dirty="0"/>
              <a:t>Holst Architecture</a:t>
            </a:r>
          </a:p>
          <a:p>
            <a:endParaRPr lang="en-US" dirty="0"/>
          </a:p>
          <a:p>
            <a:endParaRPr lang="en-US" dirty="0"/>
          </a:p>
        </p:txBody>
      </p:sp>
      <p:sp>
        <p:nvSpPr>
          <p:cNvPr id="4" name="Slide Number Placeholder 3">
            <a:extLst>
              <a:ext uri="{FF2B5EF4-FFF2-40B4-BE49-F238E27FC236}">
                <a16:creationId xmlns:a16="http://schemas.microsoft.com/office/drawing/2014/main" id="{0BECA656-02D1-4AD7-870C-EF8B762A62DA}"/>
              </a:ext>
            </a:extLst>
          </p:cNvPr>
          <p:cNvSpPr>
            <a:spLocks noGrp="1"/>
          </p:cNvSpPr>
          <p:nvPr>
            <p:ph type="sldNum" sz="quarter" idx="12"/>
          </p:nvPr>
        </p:nvSpPr>
        <p:spPr/>
        <p:txBody>
          <a:bodyPr/>
          <a:lstStyle/>
          <a:p>
            <a:fld id="{330EA680-D336-4FF7-8B7A-9848BB0A1C32}" type="slidenum">
              <a:rPr lang="en-US" noProof="0" smtClean="0"/>
              <a:t>7</a:t>
            </a:fld>
            <a:endParaRPr lang="en-US" noProof="0" dirty="0"/>
          </a:p>
        </p:txBody>
      </p:sp>
    </p:spTree>
    <p:extLst>
      <p:ext uri="{BB962C8B-B14F-4D97-AF65-F5344CB8AC3E}">
        <p14:creationId xmlns:p14="http://schemas.microsoft.com/office/powerpoint/2010/main" val="2149331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5C27-0F29-4A78-830C-1910A20B71A1}"/>
              </a:ext>
            </a:extLst>
          </p:cNvPr>
          <p:cNvSpPr>
            <a:spLocks noGrp="1"/>
          </p:cNvSpPr>
          <p:nvPr>
            <p:ph type="title"/>
          </p:nvPr>
        </p:nvSpPr>
        <p:spPr/>
        <p:txBody>
          <a:bodyPr anchor="ctr">
            <a:normAutofit/>
          </a:bodyPr>
          <a:lstStyle/>
          <a:p>
            <a:pPr>
              <a:lnSpc>
                <a:spcPct val="90000"/>
              </a:lnSpc>
            </a:pPr>
            <a:r>
              <a:rPr lang="en-US" dirty="0"/>
              <a:t>Community Benefits</a:t>
            </a:r>
            <a:br>
              <a:rPr lang="en-US" dirty="0"/>
            </a:br>
            <a:r>
              <a:rPr lang="en-US" sz="2400" dirty="0"/>
              <a:t>Proposed City Hall</a:t>
            </a:r>
          </a:p>
        </p:txBody>
      </p:sp>
      <p:sp>
        <p:nvSpPr>
          <p:cNvPr id="4" name="Content Placeholder 3">
            <a:extLst>
              <a:ext uri="{FF2B5EF4-FFF2-40B4-BE49-F238E27FC236}">
                <a16:creationId xmlns:a16="http://schemas.microsoft.com/office/drawing/2014/main" id="{FAC39A09-F7DD-4A45-B35D-55FB6203E17B}"/>
              </a:ext>
            </a:extLst>
          </p:cNvPr>
          <p:cNvSpPr>
            <a:spLocks noGrp="1"/>
          </p:cNvSpPr>
          <p:nvPr>
            <p:ph type="body" sz="quarter" idx="13"/>
          </p:nvPr>
        </p:nvSpPr>
        <p:spPr/>
        <p:txBody>
          <a:bodyPr anchor="t">
            <a:normAutofit/>
          </a:bodyPr>
          <a:lstStyle/>
          <a:p>
            <a:pPr marL="0" indent="0">
              <a:lnSpc>
                <a:spcPct val="90000"/>
              </a:lnSpc>
              <a:buNone/>
            </a:pPr>
            <a:endParaRPr lang="en-US" dirty="0"/>
          </a:p>
          <a:p>
            <a:pPr marL="457200" lvl="1" indent="0" algn="r">
              <a:lnSpc>
                <a:spcPct val="90000"/>
              </a:lnSpc>
              <a:buNone/>
            </a:pPr>
            <a:endParaRPr lang="en-US" sz="1800" dirty="0"/>
          </a:p>
          <a:p>
            <a:pPr>
              <a:lnSpc>
                <a:spcPct val="90000"/>
              </a:lnSpc>
            </a:pPr>
            <a:endParaRPr lang="en-US" dirty="0"/>
          </a:p>
          <a:p>
            <a:pPr lvl="1" algn="r">
              <a:lnSpc>
                <a:spcPct val="90000"/>
              </a:lnSpc>
            </a:pPr>
            <a:endParaRPr lang="en-US" sz="1800" dirty="0"/>
          </a:p>
        </p:txBody>
      </p:sp>
      <p:pic>
        <p:nvPicPr>
          <p:cNvPr id="6" name="Picture 5">
            <a:extLst>
              <a:ext uri="{FF2B5EF4-FFF2-40B4-BE49-F238E27FC236}">
                <a16:creationId xmlns:a16="http://schemas.microsoft.com/office/drawing/2014/main" id="{4DC62383-9351-401B-A74D-84D56472667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47288" y="824041"/>
            <a:ext cx="2608975" cy="1461958"/>
          </a:xfrm>
          <a:prstGeom prst="rect">
            <a:avLst/>
          </a:prstGeom>
          <a:noFill/>
          <a:ln>
            <a:noFill/>
          </a:ln>
        </p:spPr>
      </p:pic>
      <p:sp>
        <p:nvSpPr>
          <p:cNvPr id="3" name="Content Placeholder 2">
            <a:extLst>
              <a:ext uri="{FF2B5EF4-FFF2-40B4-BE49-F238E27FC236}">
                <a16:creationId xmlns:a16="http://schemas.microsoft.com/office/drawing/2014/main" id="{1BF363B3-8F9E-4D67-AE12-41CFF83F6790}"/>
              </a:ext>
            </a:extLst>
          </p:cNvPr>
          <p:cNvSpPr>
            <a:spLocks noGrp="1"/>
          </p:cNvSpPr>
          <p:nvPr>
            <p:ph idx="4294967295"/>
          </p:nvPr>
        </p:nvSpPr>
        <p:spPr>
          <a:xfrm>
            <a:off x="1040236" y="2634143"/>
            <a:ext cx="10435904" cy="3582098"/>
          </a:xfrm>
        </p:spPr>
        <p:txBody>
          <a:bodyPr anchor="t">
            <a:normAutofit fontScale="92500" lnSpcReduction="10000"/>
          </a:bodyPr>
          <a:lstStyle/>
          <a:p>
            <a:pPr lvl="0"/>
            <a:r>
              <a:rPr lang="en-US" sz="1400" dirty="0"/>
              <a:t>Operational command center for major incidents and/or extreme weather storms that will allow City staff to respond to the citizens emergency needs efficiently and effectively with up-to-date equipment and facilities.</a:t>
            </a:r>
          </a:p>
          <a:p>
            <a:pPr lvl="1">
              <a:buFont typeface="Wingdings" panose="05000000000000000000" pitchFamily="2" charset="2"/>
              <a:buChar char="v"/>
            </a:pPr>
            <a:r>
              <a:rPr lang="en-US" sz="1200" dirty="0"/>
              <a:t>Emergency area for citizens to retreat to safety.</a:t>
            </a:r>
          </a:p>
          <a:p>
            <a:pPr lvl="1">
              <a:buFont typeface="Wingdings" panose="05000000000000000000" pitchFamily="2" charset="2"/>
              <a:buChar char="v"/>
            </a:pPr>
            <a:r>
              <a:rPr lang="en-US" sz="1200" dirty="0"/>
              <a:t>Has separate areas for victims and suspects minimize safety concerns for administrative staff and citizens.</a:t>
            </a:r>
          </a:p>
          <a:p>
            <a:pPr lvl="0"/>
            <a:r>
              <a:rPr lang="en-US" sz="1400" dirty="0"/>
              <a:t>Encourages citizen participation in Council meeting by having more room for our citizens.</a:t>
            </a:r>
          </a:p>
          <a:p>
            <a:pPr lvl="0"/>
            <a:r>
              <a:rPr lang="en-US" sz="1400" dirty="0"/>
              <a:t>Citizens can use the community room for meetings.</a:t>
            </a:r>
          </a:p>
          <a:p>
            <a:pPr lvl="0"/>
            <a:r>
              <a:rPr lang="en-US" sz="1400" dirty="0"/>
              <a:t>From floor to floor there are no barriers, the public will have access to everything except the offices and council chamber.</a:t>
            </a:r>
          </a:p>
          <a:p>
            <a:pPr lvl="0"/>
            <a:r>
              <a:rPr lang="en-US" sz="1400" dirty="0"/>
              <a:t>Council chambers will be available for public presentations and events.</a:t>
            </a:r>
          </a:p>
          <a:p>
            <a:pPr lvl="0"/>
            <a:r>
              <a:rPr lang="en-US" sz="1400" dirty="0"/>
              <a:t>City Hall is the first place citizens and visitors go to be directed to local activities and services</a:t>
            </a:r>
          </a:p>
          <a:p>
            <a:r>
              <a:rPr lang="en-US" sz="1400" dirty="0"/>
              <a:t>Is a catalyst for future economic development that potentially brings jobs and increased tax revenue to the City.</a:t>
            </a:r>
          </a:p>
          <a:p>
            <a:r>
              <a:rPr lang="en-US" sz="1400" dirty="0"/>
              <a:t>Mitigates City liability by allowing effective and timely response to citizens during emergency events.</a:t>
            </a:r>
          </a:p>
          <a:p>
            <a:r>
              <a:rPr lang="en-US" sz="1400" dirty="0"/>
              <a:t>Common sitting area for staff and citizens to meet and discuss city and community matters in a relaxed environment.</a:t>
            </a:r>
          </a:p>
          <a:p>
            <a:pPr lvl="0"/>
            <a:endParaRPr lang="en-US" sz="1200" dirty="0"/>
          </a:p>
          <a:p>
            <a:endParaRPr lang="en-US" dirty="0"/>
          </a:p>
        </p:txBody>
      </p:sp>
      <p:pic>
        <p:nvPicPr>
          <p:cNvPr id="7" name="Picture 6" descr="Murray City Hall Council Chamber">
            <a:extLst>
              <a:ext uri="{FF2B5EF4-FFF2-40B4-BE49-F238E27FC236}">
                <a16:creationId xmlns:a16="http://schemas.microsoft.com/office/drawing/2014/main" id="{1D428E0E-02C4-47C2-8C98-3CC3F42A9AB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5374" y="707577"/>
            <a:ext cx="2260373" cy="1674896"/>
          </a:xfrm>
          <a:prstGeom prst="rect">
            <a:avLst/>
          </a:prstGeom>
          <a:noFill/>
          <a:ln>
            <a:noFill/>
          </a:ln>
        </p:spPr>
      </p:pic>
      <p:sp>
        <p:nvSpPr>
          <p:cNvPr id="5" name="Slide Number Placeholder 4">
            <a:extLst>
              <a:ext uri="{FF2B5EF4-FFF2-40B4-BE49-F238E27FC236}">
                <a16:creationId xmlns:a16="http://schemas.microsoft.com/office/drawing/2014/main" id="{7853ECEF-C2E2-4A06-8CDD-2748BFEEAD7F}"/>
              </a:ext>
            </a:extLst>
          </p:cNvPr>
          <p:cNvSpPr>
            <a:spLocks noGrp="1"/>
          </p:cNvSpPr>
          <p:nvPr>
            <p:ph type="sldNum" sz="quarter" idx="12"/>
          </p:nvPr>
        </p:nvSpPr>
        <p:spPr/>
        <p:txBody>
          <a:bodyPr/>
          <a:lstStyle/>
          <a:p>
            <a:fld id="{330EA680-D336-4FF7-8B7A-9848BB0A1C32}" type="slidenum">
              <a:rPr lang="en-US" smtClean="0"/>
              <a:t>8</a:t>
            </a:fld>
            <a:endParaRPr lang="en-US" dirty="0"/>
          </a:p>
        </p:txBody>
      </p:sp>
    </p:spTree>
    <p:extLst>
      <p:ext uri="{BB962C8B-B14F-4D97-AF65-F5344CB8AC3E}">
        <p14:creationId xmlns:p14="http://schemas.microsoft.com/office/powerpoint/2010/main" val="2534177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FCC004-5054-472A-A5D3-B26611EC98DC}"/>
              </a:ext>
            </a:extLst>
          </p:cNvPr>
          <p:cNvPicPr>
            <a:picLocks noChangeAspect="1"/>
          </p:cNvPicPr>
          <p:nvPr/>
        </p:nvPicPr>
        <p:blipFill>
          <a:blip r:embed="rId2"/>
          <a:srcRect/>
          <a:stretch/>
        </p:blipFill>
        <p:spPr>
          <a:xfrm>
            <a:off x="8866166" y="927766"/>
            <a:ext cx="2544064" cy="1108950"/>
          </a:xfrm>
          <a:prstGeom prst="rect">
            <a:avLst/>
          </a:prstGeom>
        </p:spPr>
      </p:pic>
      <p:sp>
        <p:nvSpPr>
          <p:cNvPr id="2" name="Title 1">
            <a:extLst>
              <a:ext uri="{FF2B5EF4-FFF2-40B4-BE49-F238E27FC236}">
                <a16:creationId xmlns:a16="http://schemas.microsoft.com/office/drawing/2014/main" id="{719A5C27-0F29-4A78-830C-1910A20B71A1}"/>
              </a:ext>
            </a:extLst>
          </p:cNvPr>
          <p:cNvSpPr>
            <a:spLocks noGrp="1"/>
          </p:cNvSpPr>
          <p:nvPr>
            <p:ph type="title"/>
          </p:nvPr>
        </p:nvSpPr>
        <p:spPr/>
        <p:txBody>
          <a:bodyPr anchor="ctr">
            <a:normAutofit/>
          </a:bodyPr>
          <a:lstStyle/>
          <a:p>
            <a:pPr>
              <a:lnSpc>
                <a:spcPct val="90000"/>
              </a:lnSpc>
            </a:pPr>
            <a:r>
              <a:rPr lang="en-US" dirty="0"/>
              <a:t>Community Benefits</a:t>
            </a:r>
          </a:p>
        </p:txBody>
      </p:sp>
      <p:sp>
        <p:nvSpPr>
          <p:cNvPr id="4" name="Content Placeholder 3">
            <a:extLst>
              <a:ext uri="{FF2B5EF4-FFF2-40B4-BE49-F238E27FC236}">
                <a16:creationId xmlns:a16="http://schemas.microsoft.com/office/drawing/2014/main" id="{FAC39A09-F7DD-4A45-B35D-55FB6203E17B}"/>
              </a:ext>
            </a:extLst>
          </p:cNvPr>
          <p:cNvSpPr>
            <a:spLocks noGrp="1"/>
          </p:cNvSpPr>
          <p:nvPr>
            <p:ph type="body" sz="quarter" idx="13"/>
          </p:nvPr>
        </p:nvSpPr>
        <p:spPr/>
        <p:txBody>
          <a:bodyPr anchor="t">
            <a:normAutofit/>
          </a:bodyPr>
          <a:lstStyle/>
          <a:p>
            <a:pPr marL="0" indent="0">
              <a:lnSpc>
                <a:spcPct val="90000"/>
              </a:lnSpc>
              <a:buNone/>
            </a:pPr>
            <a:endParaRPr lang="en-US" dirty="0"/>
          </a:p>
          <a:p>
            <a:pPr marL="457200" lvl="1" indent="0" algn="r">
              <a:lnSpc>
                <a:spcPct val="90000"/>
              </a:lnSpc>
              <a:buNone/>
            </a:pPr>
            <a:endParaRPr lang="en-US" sz="1800" dirty="0"/>
          </a:p>
          <a:p>
            <a:pPr>
              <a:lnSpc>
                <a:spcPct val="90000"/>
              </a:lnSpc>
            </a:pPr>
            <a:endParaRPr lang="en-US" dirty="0"/>
          </a:p>
          <a:p>
            <a:pPr lvl="1" algn="r">
              <a:lnSpc>
                <a:spcPct val="90000"/>
              </a:lnSpc>
            </a:pPr>
            <a:endParaRPr lang="en-US" sz="1800" dirty="0"/>
          </a:p>
        </p:txBody>
      </p:sp>
      <p:sp>
        <p:nvSpPr>
          <p:cNvPr id="3" name="Content Placeholder 2">
            <a:extLst>
              <a:ext uri="{FF2B5EF4-FFF2-40B4-BE49-F238E27FC236}">
                <a16:creationId xmlns:a16="http://schemas.microsoft.com/office/drawing/2014/main" id="{1BF363B3-8F9E-4D67-AE12-41CFF83F6790}"/>
              </a:ext>
            </a:extLst>
          </p:cNvPr>
          <p:cNvSpPr>
            <a:spLocks noGrp="1"/>
          </p:cNvSpPr>
          <p:nvPr>
            <p:ph idx="4294967295"/>
          </p:nvPr>
        </p:nvSpPr>
        <p:spPr>
          <a:xfrm>
            <a:off x="1040236" y="2634143"/>
            <a:ext cx="10435904" cy="3582098"/>
          </a:xfrm>
        </p:spPr>
        <p:txBody>
          <a:bodyPr anchor="t">
            <a:normAutofit/>
          </a:bodyPr>
          <a:lstStyle/>
          <a:p>
            <a:pPr lvl="0"/>
            <a:r>
              <a:rPr lang="en-US" sz="1400" dirty="0"/>
              <a:t>Provides a public workstation area and charging station that a citizen can utilize if they need to fill out a form and/or use a computer to fill out forms, etc.</a:t>
            </a:r>
          </a:p>
          <a:p>
            <a:pPr lvl="0"/>
            <a:r>
              <a:rPr lang="en-US" sz="1400" dirty="0"/>
              <a:t>Restroom facilities for citizens.</a:t>
            </a:r>
          </a:p>
          <a:p>
            <a:pPr lvl="0"/>
            <a:r>
              <a:rPr lang="en-US" sz="1400" dirty="0"/>
              <a:t>Meets ADA compliance and other regulatory requirements that the City requires of other developments.</a:t>
            </a:r>
          </a:p>
          <a:p>
            <a:pPr lvl="0"/>
            <a:r>
              <a:rPr lang="en-US" sz="1400" dirty="0"/>
              <a:t>Mitigates City liability by optimizing employee safety in the workplace.</a:t>
            </a:r>
          </a:p>
          <a:p>
            <a:pPr lvl="0"/>
            <a:r>
              <a:rPr lang="en-US" sz="1400" dirty="0"/>
              <a:t>Operational efficiency gained from enhanced workspace.</a:t>
            </a:r>
          </a:p>
          <a:p>
            <a:pPr lvl="0"/>
            <a:r>
              <a:rPr lang="en-US" sz="1400" dirty="0"/>
              <a:t>Low interest rates now, deferral will drive up future interest rates and building costs.</a:t>
            </a:r>
          </a:p>
          <a:p>
            <a:pPr lvl="0"/>
            <a:r>
              <a:rPr lang="en-US" sz="1400" dirty="0"/>
              <a:t>Economy of scale related to City Hall and PD facilities addressed at the same time.</a:t>
            </a:r>
          </a:p>
          <a:p>
            <a:pPr lvl="0"/>
            <a:r>
              <a:rPr lang="en-US" sz="1400" dirty="0"/>
              <a:t>Energy efficiency and reduced costs.</a:t>
            </a:r>
          </a:p>
          <a:p>
            <a:pPr lvl="0"/>
            <a:r>
              <a:rPr lang="en-US" sz="1400" dirty="0"/>
              <a:t>Provides parking for public use and an alcove garden art area during and after business hours.</a:t>
            </a:r>
          </a:p>
          <a:p>
            <a:pPr lvl="0"/>
            <a:endParaRPr lang="en-US" sz="1400" dirty="0"/>
          </a:p>
          <a:p>
            <a:pPr marL="0" indent="0">
              <a:buNone/>
            </a:pPr>
            <a:endParaRPr lang="en-US" dirty="0"/>
          </a:p>
        </p:txBody>
      </p:sp>
      <p:pic>
        <p:nvPicPr>
          <p:cNvPr id="6" name="Picture 5">
            <a:extLst>
              <a:ext uri="{FF2B5EF4-FFF2-40B4-BE49-F238E27FC236}">
                <a16:creationId xmlns:a16="http://schemas.microsoft.com/office/drawing/2014/main" id="{09597A96-1F4F-4067-BCFB-4062649C6C25}"/>
              </a:ext>
            </a:extLst>
          </p:cNvPr>
          <p:cNvPicPr>
            <a:picLocks noChangeAspect="1"/>
          </p:cNvPicPr>
          <p:nvPr/>
        </p:nvPicPr>
        <p:blipFill>
          <a:blip r:embed="rId3"/>
          <a:srcRect/>
          <a:stretch/>
        </p:blipFill>
        <p:spPr>
          <a:xfrm>
            <a:off x="1040236" y="924038"/>
            <a:ext cx="2447580" cy="1071276"/>
          </a:xfrm>
          <a:prstGeom prst="rect">
            <a:avLst/>
          </a:prstGeom>
        </p:spPr>
      </p:pic>
      <p:sp>
        <p:nvSpPr>
          <p:cNvPr id="5" name="Slide Number Placeholder 4">
            <a:extLst>
              <a:ext uri="{FF2B5EF4-FFF2-40B4-BE49-F238E27FC236}">
                <a16:creationId xmlns:a16="http://schemas.microsoft.com/office/drawing/2014/main" id="{E04C401B-9D78-4D2A-AE48-0DEA7B8A1DC8}"/>
              </a:ext>
            </a:extLst>
          </p:cNvPr>
          <p:cNvSpPr>
            <a:spLocks noGrp="1"/>
          </p:cNvSpPr>
          <p:nvPr>
            <p:ph type="sldNum" sz="quarter" idx="12"/>
          </p:nvPr>
        </p:nvSpPr>
        <p:spPr/>
        <p:txBody>
          <a:bodyPr/>
          <a:lstStyle/>
          <a:p>
            <a:fld id="{330EA680-D336-4FF7-8B7A-9848BB0A1C32}" type="slidenum">
              <a:rPr lang="en-US" smtClean="0"/>
              <a:t>9</a:t>
            </a:fld>
            <a:endParaRPr lang="en-US" dirty="0"/>
          </a:p>
        </p:txBody>
      </p:sp>
    </p:spTree>
    <p:extLst>
      <p:ext uri="{BB962C8B-B14F-4D97-AF65-F5344CB8AC3E}">
        <p14:creationId xmlns:p14="http://schemas.microsoft.com/office/powerpoint/2010/main" val="16005478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Custom 162">
      <a:dk1>
        <a:sysClr val="windowText" lastClr="000000"/>
      </a:dk1>
      <a:lt1>
        <a:sysClr val="window" lastClr="FFFFFF"/>
      </a:lt1>
      <a:dk2>
        <a:srgbClr val="212121"/>
      </a:dk2>
      <a:lt2>
        <a:srgbClr val="DADADA"/>
      </a:lt2>
      <a:accent1>
        <a:srgbClr val="CBAF62"/>
      </a:accent1>
      <a:accent2>
        <a:srgbClr val="4096B0"/>
      </a:accent2>
      <a:accent3>
        <a:srgbClr val="803348"/>
      </a:accent3>
      <a:accent4>
        <a:srgbClr val="8E684C"/>
      </a:accent4>
      <a:accent5>
        <a:srgbClr val="AB946B"/>
      </a:accent5>
      <a:accent6>
        <a:srgbClr val="803348"/>
      </a:accent6>
      <a:hlink>
        <a:srgbClr val="86724D"/>
      </a:hlink>
      <a:folHlink>
        <a:srgbClr val="CBAF62"/>
      </a:folHlink>
    </a:clrScheme>
    <a:fontScheme name="Custom 169">
      <a:majorFont>
        <a:latin typeface="Rockwell"/>
        <a:ea typeface=""/>
        <a:cs typeface=""/>
      </a:majorFont>
      <a:minorFont>
        <a:latin typeface="Trebuchet MS"/>
        <a:ea typeface=""/>
        <a:cs typeface=""/>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TF66931312_Digital time capsule_AAS_v5" id="{70FAC956-2C2E-4E61-8736-FD44862A1361}" vid="{42D0A1C3-4A83-4DA4-BA7B-A54A584438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70DF6ED5F06743B8BE3AC2EC848B43" ma:contentTypeVersion="12" ma:contentTypeDescription="Create a new document." ma:contentTypeScope="" ma:versionID="e074d051436c9c09b53107d20b725335">
  <xsd:schema xmlns:xsd="http://www.w3.org/2001/XMLSchema" xmlns:xs="http://www.w3.org/2001/XMLSchema" xmlns:p="http://schemas.microsoft.com/office/2006/metadata/properties" xmlns:ns2="a115974e-8cef-45a2-b1d9-b1788c85a770" xmlns:ns3="15208773-7f68-4538-b714-7bf47937b877" targetNamespace="http://schemas.microsoft.com/office/2006/metadata/properties" ma:root="true" ma:fieldsID="f09795ea6eeac530f9e8ddfa51d459fe" ns2:_="" ns3:_="">
    <xsd:import namespace="a115974e-8cef-45a2-b1d9-b1788c85a770"/>
    <xsd:import namespace="15208773-7f68-4538-b714-7bf47937b87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15974e-8cef-45a2-b1d9-b1788c85a7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208773-7f68-4538-b714-7bf47937b87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60F61B-4914-4187-8AF9-DCADA961DFA7}">
  <ds:schemaRefs>
    <ds:schemaRef ds:uri="http://schemas.microsoft.com/sharepoint/v3/contenttype/forms"/>
  </ds:schemaRefs>
</ds:datastoreItem>
</file>

<file path=customXml/itemProps2.xml><?xml version="1.0" encoding="utf-8"?>
<ds:datastoreItem xmlns:ds="http://schemas.openxmlformats.org/officeDocument/2006/customXml" ds:itemID="{15548711-126A-42FA-BDC3-C9691394C077}">
  <ds:schemaRefs>
    <ds:schemaRef ds:uri="http://schemas.microsoft.com/office/2006/metadata/properties"/>
    <ds:schemaRef ds:uri="16c05727-aa75-4e4a-9b5f-8a80a1165891"/>
    <ds:schemaRef ds:uri="http://purl.org/dc/elements/1.1/"/>
    <ds:schemaRef ds:uri="http://purl.org/dc/term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71af3243-3dd4-4a8d-8c0d-dd76da1f02a5"/>
    <ds:schemaRef ds:uri="http://www.w3.org/XML/1998/namespace"/>
  </ds:schemaRefs>
</ds:datastoreItem>
</file>

<file path=customXml/itemProps3.xml><?xml version="1.0" encoding="utf-8"?>
<ds:datastoreItem xmlns:ds="http://schemas.openxmlformats.org/officeDocument/2006/customXml" ds:itemID="{E523AF70-291B-4F76-8E30-D65F0F01E6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15974e-8cef-45a2-b1d9-b1788c85a770"/>
    <ds:schemaRef ds:uri="15208773-7f68-4538-b714-7bf47937b8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1188</Words>
  <Application>Microsoft Office PowerPoint</Application>
  <PresentationFormat>Widescreen</PresentationFormat>
  <Paragraphs>158</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Lucida Handwriting</vt:lpstr>
      <vt:lpstr>Rockwell</vt:lpstr>
      <vt:lpstr>Trebuchet MS</vt:lpstr>
      <vt:lpstr>Wingdings</vt:lpstr>
      <vt:lpstr>Organic</vt:lpstr>
      <vt:lpstr>City of Carlton City Hall </vt:lpstr>
      <vt:lpstr>City of Carlton City Hall </vt:lpstr>
      <vt:lpstr>                                                           1960 City Hall Buildings</vt:lpstr>
      <vt:lpstr>Current City Hall</vt:lpstr>
      <vt:lpstr>City of Carlton City Hall </vt:lpstr>
      <vt:lpstr>City Hall Citizen Engagement</vt:lpstr>
      <vt:lpstr>Carlton City Hall Citizen Participation</vt:lpstr>
      <vt:lpstr>Community Benefits Proposed City Hall</vt:lpstr>
      <vt:lpstr>Community Benefits</vt:lpstr>
      <vt:lpstr>City Hall Timeline</vt:lpstr>
      <vt:lpstr>City Hall Timeline</vt:lpstr>
      <vt:lpstr>City Hall Financing</vt:lpstr>
      <vt:lpstr>City Hall Build Comparators </vt:lpstr>
      <vt:lpstr>Current City Hall Repair Needs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2021-02-25T00:55:07Z</dcterms:created>
  <dcterms:modified xsi:type="dcterms:W3CDTF">2021-04-19T17:33:49Z</dcterms:modified>
</cp:coreProperties>
</file>