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57"/>
  </p:notesMasterIdLst>
  <p:sldIdLst>
    <p:sldId id="256"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9" r:id="rId19"/>
    <p:sldId id="328" r:id="rId20"/>
    <p:sldId id="331" r:id="rId21"/>
    <p:sldId id="344" r:id="rId22"/>
    <p:sldId id="345" r:id="rId23"/>
    <p:sldId id="332" r:id="rId24"/>
    <p:sldId id="333" r:id="rId25"/>
    <p:sldId id="335" r:id="rId26"/>
    <p:sldId id="336" r:id="rId27"/>
    <p:sldId id="337" r:id="rId28"/>
    <p:sldId id="330" r:id="rId29"/>
    <p:sldId id="334" r:id="rId30"/>
    <p:sldId id="339" r:id="rId31"/>
    <p:sldId id="340" r:id="rId32"/>
    <p:sldId id="341" r:id="rId33"/>
    <p:sldId id="342" r:id="rId34"/>
    <p:sldId id="343" r:id="rId35"/>
    <p:sldId id="346" r:id="rId36"/>
    <p:sldId id="347" r:id="rId37"/>
    <p:sldId id="348"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Lst>
  <p:sldSz cx="12188825" cy="6858000"/>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3E3E"/>
    <a:srgbClr val="0066FF"/>
    <a:srgbClr val="E5BE71"/>
    <a:srgbClr val="2F5897"/>
    <a:srgbClr val="FFCC00"/>
    <a:srgbClr val="A50021"/>
    <a:srgbClr val="8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70709" autoAdjust="0"/>
  </p:normalViewPr>
  <p:slideViewPr>
    <p:cSldViewPr>
      <p:cViewPr>
        <p:scale>
          <a:sx n="100" d="100"/>
          <a:sy n="100" d="100"/>
        </p:scale>
        <p:origin x="-948" y="-2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1F719E-43FC-4F7B-9B94-22D904B2C155}" type="doc">
      <dgm:prSet loTypeId="urn:microsoft.com/office/officeart/2005/8/layout/vList3#11" loCatId="list" qsTypeId="urn:microsoft.com/office/officeart/2005/8/quickstyle/simple1" qsCatId="simple" csTypeId="urn:microsoft.com/office/officeart/2005/8/colors/accent0_3" csCatId="mainScheme" phldr="1"/>
      <dgm:spPr/>
      <dgm:t>
        <a:bodyPr/>
        <a:lstStyle/>
        <a:p>
          <a:endParaRPr lang="en-US"/>
        </a:p>
      </dgm:t>
    </dgm:pt>
    <dgm:pt modelId="{F8855785-2889-4B1D-8803-5CEF16C41DF8}">
      <dgm:prSet/>
      <dgm:spPr>
        <a:xfrm rot="10800000">
          <a:off x="2010251" y="374332"/>
          <a:ext cx="5320665" cy="2680335"/>
        </a:xfrm>
        <a:solidFill>
          <a:schemeClr val="tx2">
            <a:lumMod val="60000"/>
            <a:lumOff val="40000"/>
          </a:schemeClr>
        </a:solidFill>
        <a:ln w="25400" cap="flat" cmpd="sng" algn="ctr">
          <a:solidFill>
            <a:srgbClr val="0070C0"/>
          </a:solidFill>
          <a:prstDash val="solid"/>
        </a:ln>
        <a:effectLst/>
      </dgm:spPr>
      <dgm:t>
        <a:bodyPr/>
        <a:lstStyle/>
        <a:p>
          <a:pPr rtl="0"/>
          <a:r>
            <a:rPr lang="en-US" sz="3500" dirty="0">
              <a:solidFill>
                <a:sysClr val="window" lastClr="FFFFFF"/>
              </a:solidFill>
              <a:latin typeface="Gill Sans MT"/>
              <a:ea typeface="+mn-ea"/>
              <a:cs typeface="+mn-cs"/>
            </a:rPr>
            <a:t> </a:t>
          </a:r>
          <a:endParaRPr lang="en-US" sz="3500" dirty="0">
            <a:solidFill>
              <a:sysClr val="window" lastClr="FFFFFF"/>
            </a:solidFill>
            <a:latin typeface="+mn-lt"/>
            <a:ea typeface="+mn-ea"/>
            <a:cs typeface="+mn-cs"/>
          </a:endParaRPr>
        </a:p>
      </dgm:t>
    </dgm:pt>
    <dgm:pt modelId="{88983C96-94C0-40C0-A876-0B0B2EBCEC17}" type="parTrans" cxnId="{08C84510-BC7B-4CF9-9E17-3E14A105D49D}">
      <dgm:prSet/>
      <dgm:spPr/>
      <dgm:t>
        <a:bodyPr/>
        <a:lstStyle/>
        <a:p>
          <a:endParaRPr lang="en-US"/>
        </a:p>
      </dgm:t>
    </dgm:pt>
    <dgm:pt modelId="{14E9C524-E8EB-4AF2-BF82-787F6AB64277}" type="sibTrans" cxnId="{08C84510-BC7B-4CF9-9E17-3E14A105D49D}">
      <dgm:prSet/>
      <dgm:spPr/>
      <dgm:t>
        <a:bodyPr/>
        <a:lstStyle/>
        <a:p>
          <a:endParaRPr lang="en-US"/>
        </a:p>
      </dgm:t>
    </dgm:pt>
    <dgm:pt modelId="{89192DAA-07F0-4C7C-8808-62DD29180DC4}">
      <dgm:prSet custT="1"/>
      <dgm:spPr>
        <a:xfrm rot="10800000">
          <a:off x="2010251" y="374332"/>
          <a:ext cx="5320665" cy="2680335"/>
        </a:xfrm>
        <a:solidFill>
          <a:schemeClr val="tx2">
            <a:lumMod val="60000"/>
            <a:lumOff val="40000"/>
          </a:schemeClr>
        </a:solidFill>
        <a:ln w="25400" cap="flat" cmpd="sng" algn="ctr">
          <a:solidFill>
            <a:srgbClr val="0070C0"/>
          </a:solidFill>
          <a:prstDash val="solid"/>
        </a:ln>
        <a:effectLst/>
      </dgm:spPr>
      <dgm:t>
        <a:bodyPr/>
        <a:lstStyle/>
        <a:p>
          <a:pPr rtl="0"/>
          <a:r>
            <a:rPr lang="en-US" sz="2400" dirty="0">
              <a:solidFill>
                <a:sysClr val="window" lastClr="FFFFFF"/>
              </a:solidFill>
              <a:latin typeface="+mn-lt"/>
              <a:ea typeface="+mn-ea"/>
              <a:cs typeface="+mn-cs"/>
            </a:rPr>
            <a:t>Budget Adoption &amp; Property Taxes Certified</a:t>
          </a:r>
        </a:p>
      </dgm:t>
    </dgm:pt>
    <dgm:pt modelId="{A6BF53D2-EA18-44E5-A83A-30261E706A96}" type="parTrans" cxnId="{F8A0426F-82F8-44B4-8443-5BA9E2184AE5}">
      <dgm:prSet/>
      <dgm:spPr/>
      <dgm:t>
        <a:bodyPr/>
        <a:lstStyle/>
        <a:p>
          <a:endParaRPr lang="en-US"/>
        </a:p>
      </dgm:t>
    </dgm:pt>
    <dgm:pt modelId="{4ED6641D-01B9-41DB-8400-21959B47E0AA}" type="sibTrans" cxnId="{F8A0426F-82F8-44B4-8443-5BA9E2184AE5}">
      <dgm:prSet/>
      <dgm:spPr/>
      <dgm:t>
        <a:bodyPr/>
        <a:lstStyle/>
        <a:p>
          <a:endParaRPr lang="en-US"/>
        </a:p>
      </dgm:t>
    </dgm:pt>
    <dgm:pt modelId="{CA27CA4D-322C-4E1D-9977-EE9B99441991}">
      <dgm:prSet custT="1"/>
      <dgm:spPr>
        <a:xfrm rot="10800000">
          <a:off x="2010251" y="374332"/>
          <a:ext cx="5320665" cy="2680335"/>
        </a:xfrm>
        <a:solidFill>
          <a:schemeClr val="tx2">
            <a:lumMod val="60000"/>
            <a:lumOff val="40000"/>
          </a:schemeClr>
        </a:solidFill>
        <a:ln w="25400" cap="flat" cmpd="sng" algn="ctr">
          <a:solidFill>
            <a:srgbClr val="0070C0"/>
          </a:solidFill>
          <a:prstDash val="solid"/>
        </a:ln>
        <a:effectLst/>
      </dgm:spPr>
      <dgm:t>
        <a:bodyPr/>
        <a:lstStyle/>
        <a:p>
          <a:pPr rtl="0"/>
          <a:r>
            <a:rPr lang="en-US" sz="2400" dirty="0">
              <a:solidFill>
                <a:sysClr val="window" lastClr="FFFFFF"/>
              </a:solidFill>
              <a:latin typeface="+mn-lt"/>
              <a:ea typeface="+mn-ea"/>
              <a:cs typeface="+mn-cs"/>
            </a:rPr>
            <a:t>Changing the Adopted Budget</a:t>
          </a:r>
        </a:p>
      </dgm:t>
    </dgm:pt>
    <dgm:pt modelId="{D5482CE3-0082-4561-A593-68F0609C53E1}" type="parTrans" cxnId="{25E0A766-BFAB-4447-8ED0-07982929E775}">
      <dgm:prSet/>
      <dgm:spPr/>
      <dgm:t>
        <a:bodyPr/>
        <a:lstStyle/>
        <a:p>
          <a:endParaRPr lang="en-US"/>
        </a:p>
      </dgm:t>
    </dgm:pt>
    <dgm:pt modelId="{2F51E45C-01AC-47F4-9AE9-654158C15534}" type="sibTrans" cxnId="{25E0A766-BFAB-4447-8ED0-07982929E775}">
      <dgm:prSet/>
      <dgm:spPr/>
      <dgm:t>
        <a:bodyPr/>
        <a:lstStyle/>
        <a:p>
          <a:endParaRPr lang="en-US"/>
        </a:p>
      </dgm:t>
    </dgm:pt>
    <dgm:pt modelId="{405F95F1-E356-4278-A4C1-D152CEF307CD}">
      <dgm:prSet custT="1"/>
      <dgm:spPr>
        <a:xfrm rot="10800000">
          <a:off x="2010251" y="374332"/>
          <a:ext cx="5320665" cy="2680335"/>
        </a:xfrm>
        <a:solidFill>
          <a:schemeClr val="tx2">
            <a:lumMod val="60000"/>
            <a:lumOff val="40000"/>
          </a:schemeClr>
        </a:solidFill>
        <a:ln w="25400" cap="flat" cmpd="sng" algn="ctr">
          <a:solidFill>
            <a:srgbClr val="0070C0"/>
          </a:solidFill>
          <a:prstDash val="solid"/>
        </a:ln>
        <a:effectLst/>
      </dgm:spPr>
      <dgm:t>
        <a:bodyPr/>
        <a:lstStyle/>
        <a:p>
          <a:pPr rtl="0"/>
          <a:r>
            <a:rPr lang="en-US" sz="2400" dirty="0">
              <a:solidFill>
                <a:sysClr val="window" lastClr="FFFFFF"/>
              </a:solidFill>
              <a:latin typeface="+mn-lt"/>
              <a:ea typeface="+mn-ea"/>
              <a:cs typeface="+mn-cs"/>
            </a:rPr>
            <a:t>Preparation</a:t>
          </a:r>
        </a:p>
      </dgm:t>
    </dgm:pt>
    <dgm:pt modelId="{0D1D1CD4-51A6-4496-927E-01CF57ABF4D7}" type="sibTrans" cxnId="{8F0FE6CC-93DF-4945-B847-9E86D6EF4F62}">
      <dgm:prSet/>
      <dgm:spPr/>
      <dgm:t>
        <a:bodyPr/>
        <a:lstStyle/>
        <a:p>
          <a:endParaRPr lang="en-US"/>
        </a:p>
      </dgm:t>
    </dgm:pt>
    <dgm:pt modelId="{319044B2-3753-4DDF-BD23-172746534211}" type="parTrans" cxnId="{8F0FE6CC-93DF-4945-B847-9E86D6EF4F62}">
      <dgm:prSet/>
      <dgm:spPr/>
      <dgm:t>
        <a:bodyPr/>
        <a:lstStyle/>
        <a:p>
          <a:endParaRPr lang="en-US"/>
        </a:p>
      </dgm:t>
    </dgm:pt>
    <dgm:pt modelId="{E1FB9ACB-5E7A-494F-AAA3-043A50D1BDED}">
      <dgm:prSet custT="1"/>
      <dgm:spPr>
        <a:xfrm rot="10800000">
          <a:off x="2010251" y="374332"/>
          <a:ext cx="5320665" cy="2680335"/>
        </a:xfrm>
        <a:solidFill>
          <a:schemeClr val="tx2">
            <a:lumMod val="60000"/>
            <a:lumOff val="40000"/>
          </a:schemeClr>
        </a:solidFill>
        <a:ln w="25400" cap="flat" cmpd="sng" algn="ctr">
          <a:solidFill>
            <a:srgbClr val="0070C0"/>
          </a:solidFill>
          <a:prstDash val="solid"/>
        </a:ln>
        <a:effectLst/>
      </dgm:spPr>
      <dgm:t>
        <a:bodyPr/>
        <a:lstStyle/>
        <a:p>
          <a:pPr rtl="0"/>
          <a:r>
            <a:rPr lang="en-US" sz="2400" dirty="0">
              <a:solidFill>
                <a:sysClr val="window" lastClr="FFFFFF"/>
              </a:solidFill>
              <a:latin typeface="+mn-lt"/>
              <a:ea typeface="+mn-ea"/>
              <a:cs typeface="+mn-cs"/>
            </a:rPr>
            <a:t>Budget Committee Approval</a:t>
          </a:r>
        </a:p>
      </dgm:t>
    </dgm:pt>
    <dgm:pt modelId="{41A5552A-2210-4090-A734-E993D15D4F2D}" type="parTrans" cxnId="{167F2F09-0C3B-4141-9E90-C26C60390225}">
      <dgm:prSet/>
      <dgm:spPr/>
      <dgm:t>
        <a:bodyPr/>
        <a:lstStyle/>
        <a:p>
          <a:endParaRPr lang="en-US"/>
        </a:p>
      </dgm:t>
    </dgm:pt>
    <dgm:pt modelId="{428D6459-8152-4148-9720-35F456EABB11}" type="sibTrans" cxnId="{167F2F09-0C3B-4141-9E90-C26C60390225}">
      <dgm:prSet/>
      <dgm:spPr/>
      <dgm:t>
        <a:bodyPr/>
        <a:lstStyle/>
        <a:p>
          <a:endParaRPr lang="en-US"/>
        </a:p>
      </dgm:t>
    </dgm:pt>
    <dgm:pt modelId="{1A9E59D5-E830-412F-BA6B-D5E226A58395}" type="pres">
      <dgm:prSet presAssocID="{891F719E-43FC-4F7B-9B94-22D904B2C155}" presName="linearFlow" presStyleCnt="0">
        <dgm:presLayoutVars>
          <dgm:dir/>
          <dgm:resizeHandles val="exact"/>
        </dgm:presLayoutVars>
      </dgm:prSet>
      <dgm:spPr/>
      <dgm:t>
        <a:bodyPr/>
        <a:lstStyle/>
        <a:p>
          <a:endParaRPr lang="en-US"/>
        </a:p>
      </dgm:t>
    </dgm:pt>
    <dgm:pt modelId="{789272D0-A96E-452F-BE79-78CAED68BF4A}" type="pres">
      <dgm:prSet presAssocID="{F8855785-2889-4B1D-8803-5CEF16C41DF8}" presName="composite" presStyleCnt="0"/>
      <dgm:spPr/>
    </dgm:pt>
    <dgm:pt modelId="{EDBBD49E-01CC-41AA-B10A-1E76896B1F11}" type="pres">
      <dgm:prSet presAssocID="{F8855785-2889-4B1D-8803-5CEF16C41DF8}" presName="imgShp" presStyleLbl="fgImgPlace1" presStyleIdx="0" presStyleCnt="1" custLinFactNeighborX="-2257"/>
      <dgm:spPr>
        <a:xfrm>
          <a:off x="609588" y="374332"/>
          <a:ext cx="2680335" cy="2680335"/>
        </a:xfrm>
        <a:prstGeom prst="ellipse">
          <a:avLst/>
        </a:prstGeom>
        <a:solidFill>
          <a:srgbClr val="4F271C">
            <a:tint val="50000"/>
            <a:hueOff val="0"/>
            <a:satOff val="0"/>
            <a:lumOff val="0"/>
            <a:alphaOff val="0"/>
          </a:srgbClr>
        </a:solidFill>
        <a:ln w="25400" cap="flat" cmpd="sng" algn="ctr">
          <a:solidFill>
            <a:srgbClr val="0066FF"/>
          </a:solidFill>
          <a:prstDash val="solid"/>
        </a:ln>
        <a:effectLst/>
      </dgm:spPr>
    </dgm:pt>
    <dgm:pt modelId="{11B23607-D997-45F5-A1BD-B398C1EA880C}" type="pres">
      <dgm:prSet presAssocID="{F8855785-2889-4B1D-8803-5CEF16C41DF8}" presName="txShp" presStyleLbl="node1" presStyleIdx="0" presStyleCnt="1" custLinFactNeighborX="370" custLinFactNeighborY="-121">
        <dgm:presLayoutVars>
          <dgm:bulletEnabled val="1"/>
        </dgm:presLayoutVars>
      </dgm:prSet>
      <dgm:spPr>
        <a:prstGeom prst="homePlate">
          <a:avLst/>
        </a:prstGeom>
      </dgm:spPr>
      <dgm:t>
        <a:bodyPr/>
        <a:lstStyle/>
        <a:p>
          <a:endParaRPr lang="en-US"/>
        </a:p>
      </dgm:t>
    </dgm:pt>
  </dgm:ptLst>
  <dgm:cxnLst>
    <dgm:cxn modelId="{B205863D-A223-4955-8C9D-43D9AA3F9224}" type="presOf" srcId="{89192DAA-07F0-4C7C-8808-62DD29180DC4}" destId="{11B23607-D997-45F5-A1BD-B398C1EA880C}" srcOrd="0" destOrd="3" presId="urn:microsoft.com/office/officeart/2005/8/layout/vList3#11"/>
    <dgm:cxn modelId="{25E0A766-BFAB-4447-8ED0-07982929E775}" srcId="{F8855785-2889-4B1D-8803-5CEF16C41DF8}" destId="{CA27CA4D-322C-4E1D-9977-EE9B99441991}" srcOrd="3" destOrd="0" parTransId="{D5482CE3-0082-4561-A593-68F0609C53E1}" sibTransId="{2F51E45C-01AC-47F4-9AE9-654158C15534}"/>
    <dgm:cxn modelId="{F8A0426F-82F8-44B4-8443-5BA9E2184AE5}" srcId="{F8855785-2889-4B1D-8803-5CEF16C41DF8}" destId="{89192DAA-07F0-4C7C-8808-62DD29180DC4}" srcOrd="2" destOrd="0" parTransId="{A6BF53D2-EA18-44E5-A83A-30261E706A96}" sibTransId="{4ED6641D-01B9-41DB-8400-21959B47E0AA}"/>
    <dgm:cxn modelId="{71AA2D17-84CA-448F-9941-30E01C9121A7}" type="presOf" srcId="{CA27CA4D-322C-4E1D-9977-EE9B99441991}" destId="{11B23607-D997-45F5-A1BD-B398C1EA880C}" srcOrd="0" destOrd="4" presId="urn:microsoft.com/office/officeart/2005/8/layout/vList3#11"/>
    <dgm:cxn modelId="{08C84510-BC7B-4CF9-9E17-3E14A105D49D}" srcId="{891F719E-43FC-4F7B-9B94-22D904B2C155}" destId="{F8855785-2889-4B1D-8803-5CEF16C41DF8}" srcOrd="0" destOrd="0" parTransId="{88983C96-94C0-40C0-A876-0B0B2EBCEC17}" sibTransId="{14E9C524-E8EB-4AF2-BF82-787F6AB64277}"/>
    <dgm:cxn modelId="{4008A021-C6E4-4220-B364-1BF0C0C57426}" type="presOf" srcId="{E1FB9ACB-5E7A-494F-AAA3-043A50D1BDED}" destId="{11B23607-D997-45F5-A1BD-B398C1EA880C}" srcOrd="0" destOrd="2" presId="urn:microsoft.com/office/officeart/2005/8/layout/vList3#11"/>
    <dgm:cxn modelId="{C9FCC7B1-B478-4C80-92F1-20DC4255EC32}" type="presOf" srcId="{891F719E-43FC-4F7B-9B94-22D904B2C155}" destId="{1A9E59D5-E830-412F-BA6B-D5E226A58395}" srcOrd="0" destOrd="0" presId="urn:microsoft.com/office/officeart/2005/8/layout/vList3#11"/>
    <dgm:cxn modelId="{63B3C51F-0EEC-4C63-BB7E-2BB8384B3C6F}" type="presOf" srcId="{405F95F1-E356-4278-A4C1-D152CEF307CD}" destId="{11B23607-D997-45F5-A1BD-B398C1EA880C}" srcOrd="0" destOrd="1" presId="urn:microsoft.com/office/officeart/2005/8/layout/vList3#11"/>
    <dgm:cxn modelId="{A3019951-DAAA-4F57-B4BA-EAFD8EE3EBA8}" type="presOf" srcId="{F8855785-2889-4B1D-8803-5CEF16C41DF8}" destId="{11B23607-D997-45F5-A1BD-B398C1EA880C}" srcOrd="0" destOrd="0" presId="urn:microsoft.com/office/officeart/2005/8/layout/vList3#11"/>
    <dgm:cxn modelId="{167F2F09-0C3B-4141-9E90-C26C60390225}" srcId="{F8855785-2889-4B1D-8803-5CEF16C41DF8}" destId="{E1FB9ACB-5E7A-494F-AAA3-043A50D1BDED}" srcOrd="1" destOrd="0" parTransId="{41A5552A-2210-4090-A734-E993D15D4F2D}" sibTransId="{428D6459-8152-4148-9720-35F456EABB11}"/>
    <dgm:cxn modelId="{8F0FE6CC-93DF-4945-B847-9E86D6EF4F62}" srcId="{F8855785-2889-4B1D-8803-5CEF16C41DF8}" destId="{405F95F1-E356-4278-A4C1-D152CEF307CD}" srcOrd="0" destOrd="0" parTransId="{319044B2-3753-4DDF-BD23-172746534211}" sibTransId="{0D1D1CD4-51A6-4496-927E-01CF57ABF4D7}"/>
    <dgm:cxn modelId="{DDC46ECC-44FD-4CAC-84FB-BAC35E60C189}" type="presParOf" srcId="{1A9E59D5-E830-412F-BA6B-D5E226A58395}" destId="{789272D0-A96E-452F-BE79-78CAED68BF4A}" srcOrd="0" destOrd="0" presId="urn:microsoft.com/office/officeart/2005/8/layout/vList3#11"/>
    <dgm:cxn modelId="{6C09C3E1-F5B5-427F-A167-767BE457C8DE}" type="presParOf" srcId="{789272D0-A96E-452F-BE79-78CAED68BF4A}" destId="{EDBBD49E-01CC-41AA-B10A-1E76896B1F11}" srcOrd="0" destOrd="0" presId="urn:microsoft.com/office/officeart/2005/8/layout/vList3#11"/>
    <dgm:cxn modelId="{3E61D10E-B30F-48C1-AD2C-914065551A46}" type="presParOf" srcId="{789272D0-A96E-452F-BE79-78CAED68BF4A}" destId="{11B23607-D997-45F5-A1BD-B398C1EA880C}" srcOrd="1" destOrd="0" presId="urn:microsoft.com/office/officeart/2005/8/layout/vList3#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1F719E-43FC-4F7B-9B94-22D904B2C155}" type="doc">
      <dgm:prSet loTypeId="urn:microsoft.com/office/officeart/2005/8/layout/vList3#11" loCatId="list" qsTypeId="urn:microsoft.com/office/officeart/2005/8/quickstyle/simple1" qsCatId="simple" csTypeId="urn:microsoft.com/office/officeart/2005/8/colors/accent0_3" csCatId="mainScheme" phldr="1"/>
      <dgm:spPr/>
      <dgm:t>
        <a:bodyPr/>
        <a:lstStyle/>
        <a:p>
          <a:endParaRPr lang="en-US"/>
        </a:p>
      </dgm:t>
    </dgm:pt>
    <dgm:pt modelId="{F8855785-2889-4B1D-8803-5CEF16C41DF8}">
      <dgm:prSet/>
      <dgm:spPr>
        <a:xfrm rot="10800000">
          <a:off x="2010251" y="374332"/>
          <a:ext cx="5320665" cy="2680335"/>
        </a:xfrm>
        <a:solidFill>
          <a:schemeClr val="tx2">
            <a:lumMod val="60000"/>
            <a:lumOff val="40000"/>
          </a:schemeClr>
        </a:solidFill>
        <a:ln w="25400" cap="flat" cmpd="sng" algn="ctr">
          <a:solidFill>
            <a:srgbClr val="0070C0"/>
          </a:solidFill>
          <a:prstDash val="solid"/>
        </a:ln>
        <a:effectLst/>
      </dgm:spPr>
      <dgm:t>
        <a:bodyPr/>
        <a:lstStyle/>
        <a:p>
          <a:pPr rtl="0"/>
          <a:r>
            <a:rPr lang="en-US" sz="3500" dirty="0">
              <a:solidFill>
                <a:sysClr val="window" lastClr="FFFFFF"/>
              </a:solidFill>
              <a:latin typeface="Gill Sans MT"/>
              <a:ea typeface="+mn-ea"/>
              <a:cs typeface="+mn-cs"/>
            </a:rPr>
            <a:t> </a:t>
          </a:r>
          <a:endParaRPr lang="en-US" sz="3500" dirty="0">
            <a:solidFill>
              <a:sysClr val="window" lastClr="FFFFFF"/>
            </a:solidFill>
            <a:latin typeface="+mn-lt"/>
            <a:ea typeface="+mn-ea"/>
            <a:cs typeface="+mn-cs"/>
          </a:endParaRPr>
        </a:p>
      </dgm:t>
    </dgm:pt>
    <dgm:pt modelId="{88983C96-94C0-40C0-A876-0B0B2EBCEC17}" type="parTrans" cxnId="{08C84510-BC7B-4CF9-9E17-3E14A105D49D}">
      <dgm:prSet/>
      <dgm:spPr/>
      <dgm:t>
        <a:bodyPr/>
        <a:lstStyle/>
        <a:p>
          <a:endParaRPr lang="en-US"/>
        </a:p>
      </dgm:t>
    </dgm:pt>
    <dgm:pt modelId="{14E9C524-E8EB-4AF2-BF82-787F6AB64277}" type="sibTrans" cxnId="{08C84510-BC7B-4CF9-9E17-3E14A105D49D}">
      <dgm:prSet/>
      <dgm:spPr/>
      <dgm:t>
        <a:bodyPr/>
        <a:lstStyle/>
        <a:p>
          <a:endParaRPr lang="en-US"/>
        </a:p>
      </dgm:t>
    </dgm:pt>
    <dgm:pt modelId="{405F95F1-E356-4278-A4C1-D152CEF307CD}">
      <dgm:prSet custT="1"/>
      <dgm:spPr>
        <a:xfrm rot="10800000">
          <a:off x="2010251" y="374332"/>
          <a:ext cx="5320665" cy="2680335"/>
        </a:xfrm>
        <a:solidFill>
          <a:schemeClr val="tx2">
            <a:lumMod val="60000"/>
            <a:lumOff val="40000"/>
          </a:schemeClr>
        </a:solidFill>
        <a:ln w="25400" cap="flat" cmpd="sng" algn="ctr">
          <a:solidFill>
            <a:srgbClr val="0070C0"/>
          </a:solidFill>
          <a:prstDash val="solid"/>
        </a:ln>
        <a:effectLst/>
      </dgm:spPr>
      <dgm:t>
        <a:bodyPr/>
        <a:lstStyle/>
        <a:p>
          <a:pPr rtl="0"/>
          <a:r>
            <a:rPr lang="en-US" sz="2400" dirty="0">
              <a:solidFill>
                <a:sysClr val="window" lastClr="FFFFFF"/>
              </a:solidFill>
              <a:latin typeface="+mn-lt"/>
              <a:ea typeface="+mn-ea"/>
              <a:cs typeface="+mn-cs"/>
            </a:rPr>
            <a:t>The Budget Officer Prepares a Proposed Budget</a:t>
          </a:r>
        </a:p>
      </dgm:t>
    </dgm:pt>
    <dgm:pt modelId="{0D1D1CD4-51A6-4496-927E-01CF57ABF4D7}" type="sibTrans" cxnId="{8F0FE6CC-93DF-4945-B847-9E86D6EF4F62}">
      <dgm:prSet/>
      <dgm:spPr/>
      <dgm:t>
        <a:bodyPr/>
        <a:lstStyle/>
        <a:p>
          <a:endParaRPr lang="en-US"/>
        </a:p>
      </dgm:t>
    </dgm:pt>
    <dgm:pt modelId="{319044B2-3753-4DDF-BD23-172746534211}" type="parTrans" cxnId="{8F0FE6CC-93DF-4945-B847-9E86D6EF4F62}">
      <dgm:prSet/>
      <dgm:spPr/>
      <dgm:t>
        <a:bodyPr/>
        <a:lstStyle/>
        <a:p>
          <a:endParaRPr lang="en-US"/>
        </a:p>
      </dgm:t>
    </dgm:pt>
    <dgm:pt modelId="{DF0BD0F4-D300-4DD0-B332-68867FC4DEBD}">
      <dgm:prSet custT="1"/>
      <dgm:spPr/>
      <dgm:t>
        <a:bodyPr/>
        <a:lstStyle/>
        <a:p>
          <a:endParaRPr lang="en-US" sz="2400" dirty="0">
            <a:solidFill>
              <a:sysClr val="window" lastClr="FFFFFF"/>
            </a:solidFill>
            <a:latin typeface="+mn-lt"/>
            <a:ea typeface="+mn-ea"/>
            <a:cs typeface="+mn-cs"/>
          </a:endParaRPr>
        </a:p>
      </dgm:t>
    </dgm:pt>
    <dgm:pt modelId="{462424F4-1350-421D-9CE1-8D01E491DF63}" type="parTrans" cxnId="{60777895-ADE5-4D0C-A1AA-F9051CF66D94}">
      <dgm:prSet/>
      <dgm:spPr/>
      <dgm:t>
        <a:bodyPr/>
        <a:lstStyle/>
        <a:p>
          <a:endParaRPr lang="en-US"/>
        </a:p>
      </dgm:t>
    </dgm:pt>
    <dgm:pt modelId="{33DC1B41-21D4-4C19-A8A6-32A6C7A7275B}" type="sibTrans" cxnId="{60777895-ADE5-4D0C-A1AA-F9051CF66D94}">
      <dgm:prSet/>
      <dgm:spPr/>
      <dgm:t>
        <a:bodyPr/>
        <a:lstStyle/>
        <a:p>
          <a:endParaRPr lang="en-US"/>
        </a:p>
      </dgm:t>
    </dgm:pt>
    <dgm:pt modelId="{F8C9DA6D-9775-4F7A-9661-D2A703739314}">
      <dgm:prSet custT="1"/>
      <dgm:spPr>
        <a:xfrm rot="10800000">
          <a:off x="2010251" y="374332"/>
          <a:ext cx="5320665" cy="2680335"/>
        </a:xfrm>
        <a:solidFill>
          <a:schemeClr val="tx2">
            <a:lumMod val="60000"/>
            <a:lumOff val="40000"/>
          </a:schemeClr>
        </a:solidFill>
        <a:ln w="25400" cap="flat" cmpd="sng" algn="ctr">
          <a:solidFill>
            <a:srgbClr val="0070C0"/>
          </a:solidFill>
          <a:prstDash val="solid"/>
        </a:ln>
        <a:effectLst/>
      </dgm:spPr>
      <dgm:t>
        <a:bodyPr/>
        <a:lstStyle/>
        <a:p>
          <a:pPr rtl="0"/>
          <a:endParaRPr lang="en-US" sz="2400" dirty="0">
            <a:solidFill>
              <a:sysClr val="window" lastClr="FFFFFF"/>
            </a:solidFill>
            <a:latin typeface="+mn-lt"/>
            <a:ea typeface="+mn-ea"/>
            <a:cs typeface="+mn-cs"/>
          </a:endParaRPr>
        </a:p>
      </dgm:t>
    </dgm:pt>
    <dgm:pt modelId="{8DA265CD-0EAC-430D-92EF-A31F4ACAA3FC}" type="parTrans" cxnId="{5E55F2B4-3CFB-4E6A-BEEB-3F78FCCD660C}">
      <dgm:prSet/>
      <dgm:spPr/>
      <dgm:t>
        <a:bodyPr/>
        <a:lstStyle/>
        <a:p>
          <a:endParaRPr lang="en-US"/>
        </a:p>
      </dgm:t>
    </dgm:pt>
    <dgm:pt modelId="{06E97F5D-7C1E-41DD-AC1C-DDD383C70348}" type="sibTrans" cxnId="{5E55F2B4-3CFB-4E6A-BEEB-3F78FCCD660C}">
      <dgm:prSet/>
      <dgm:spPr/>
      <dgm:t>
        <a:bodyPr/>
        <a:lstStyle/>
        <a:p>
          <a:endParaRPr lang="en-US"/>
        </a:p>
      </dgm:t>
    </dgm:pt>
    <dgm:pt modelId="{1A9E59D5-E830-412F-BA6B-D5E226A58395}" type="pres">
      <dgm:prSet presAssocID="{891F719E-43FC-4F7B-9B94-22D904B2C155}" presName="linearFlow" presStyleCnt="0">
        <dgm:presLayoutVars>
          <dgm:dir/>
          <dgm:resizeHandles val="exact"/>
        </dgm:presLayoutVars>
      </dgm:prSet>
      <dgm:spPr/>
      <dgm:t>
        <a:bodyPr/>
        <a:lstStyle/>
        <a:p>
          <a:endParaRPr lang="en-US"/>
        </a:p>
      </dgm:t>
    </dgm:pt>
    <dgm:pt modelId="{789272D0-A96E-452F-BE79-78CAED68BF4A}" type="pres">
      <dgm:prSet presAssocID="{F8855785-2889-4B1D-8803-5CEF16C41DF8}" presName="composite" presStyleCnt="0"/>
      <dgm:spPr/>
    </dgm:pt>
    <dgm:pt modelId="{EDBBD49E-01CC-41AA-B10A-1E76896B1F11}" type="pres">
      <dgm:prSet presAssocID="{F8855785-2889-4B1D-8803-5CEF16C41DF8}" presName="imgShp" presStyleLbl="fgImgPlace1" presStyleIdx="0" presStyleCnt="1" custLinFactNeighborX="-2257"/>
      <dgm:spPr>
        <a:xfrm>
          <a:off x="609588" y="374332"/>
          <a:ext cx="2680335" cy="2680335"/>
        </a:xfrm>
        <a:prstGeom prst="ellipse">
          <a:avLst/>
        </a:prstGeom>
        <a:solidFill>
          <a:srgbClr val="4F271C">
            <a:tint val="50000"/>
            <a:hueOff val="0"/>
            <a:satOff val="0"/>
            <a:lumOff val="0"/>
            <a:alphaOff val="0"/>
          </a:srgbClr>
        </a:solidFill>
        <a:ln w="25400" cap="flat" cmpd="sng" algn="ctr">
          <a:solidFill>
            <a:srgbClr val="0066FF"/>
          </a:solidFill>
          <a:prstDash val="solid"/>
        </a:ln>
        <a:effectLst/>
      </dgm:spPr>
    </dgm:pt>
    <dgm:pt modelId="{11B23607-D997-45F5-A1BD-B398C1EA880C}" type="pres">
      <dgm:prSet presAssocID="{F8855785-2889-4B1D-8803-5CEF16C41DF8}" presName="txShp" presStyleLbl="node1" presStyleIdx="0" presStyleCnt="1" custLinFactNeighborX="370" custLinFactNeighborY="-121">
        <dgm:presLayoutVars>
          <dgm:bulletEnabled val="1"/>
        </dgm:presLayoutVars>
      </dgm:prSet>
      <dgm:spPr>
        <a:prstGeom prst="homePlate">
          <a:avLst/>
        </a:prstGeom>
      </dgm:spPr>
      <dgm:t>
        <a:bodyPr/>
        <a:lstStyle/>
        <a:p>
          <a:endParaRPr lang="en-US"/>
        </a:p>
      </dgm:t>
    </dgm:pt>
  </dgm:ptLst>
  <dgm:cxnLst>
    <dgm:cxn modelId="{7D1996D2-CC06-4FD1-B479-3B3B43E35B07}" type="presOf" srcId="{405F95F1-E356-4278-A4C1-D152CEF307CD}" destId="{11B23607-D997-45F5-A1BD-B398C1EA880C}" srcOrd="0" destOrd="2" presId="urn:microsoft.com/office/officeart/2005/8/layout/vList3#11"/>
    <dgm:cxn modelId="{60777895-ADE5-4D0C-A1AA-F9051CF66D94}" srcId="{F8855785-2889-4B1D-8803-5CEF16C41DF8}" destId="{DF0BD0F4-D300-4DD0-B332-68867FC4DEBD}" srcOrd="2" destOrd="0" parTransId="{462424F4-1350-421D-9CE1-8D01E491DF63}" sibTransId="{33DC1B41-21D4-4C19-A8A6-32A6C7A7275B}"/>
    <dgm:cxn modelId="{8B81D060-1B7D-44A5-9939-97942A35E13F}" type="presOf" srcId="{F8C9DA6D-9775-4F7A-9661-D2A703739314}" destId="{11B23607-D997-45F5-A1BD-B398C1EA880C}" srcOrd="0" destOrd="1" presId="urn:microsoft.com/office/officeart/2005/8/layout/vList3#11"/>
    <dgm:cxn modelId="{08C84510-BC7B-4CF9-9E17-3E14A105D49D}" srcId="{891F719E-43FC-4F7B-9B94-22D904B2C155}" destId="{F8855785-2889-4B1D-8803-5CEF16C41DF8}" srcOrd="0" destOrd="0" parTransId="{88983C96-94C0-40C0-A876-0B0B2EBCEC17}" sibTransId="{14E9C524-E8EB-4AF2-BF82-787F6AB64277}"/>
    <dgm:cxn modelId="{5E55F2B4-3CFB-4E6A-BEEB-3F78FCCD660C}" srcId="{F8855785-2889-4B1D-8803-5CEF16C41DF8}" destId="{F8C9DA6D-9775-4F7A-9661-D2A703739314}" srcOrd="0" destOrd="0" parTransId="{8DA265CD-0EAC-430D-92EF-A31F4ACAA3FC}" sibTransId="{06E97F5D-7C1E-41DD-AC1C-DDD383C70348}"/>
    <dgm:cxn modelId="{BF33707B-AE7E-494C-A652-482EB373D4FD}" type="presOf" srcId="{891F719E-43FC-4F7B-9B94-22D904B2C155}" destId="{1A9E59D5-E830-412F-BA6B-D5E226A58395}" srcOrd="0" destOrd="0" presId="urn:microsoft.com/office/officeart/2005/8/layout/vList3#11"/>
    <dgm:cxn modelId="{04599121-F2AA-4EC8-ABD3-52D9ECE1C467}" type="presOf" srcId="{DF0BD0F4-D300-4DD0-B332-68867FC4DEBD}" destId="{11B23607-D997-45F5-A1BD-B398C1EA880C}" srcOrd="0" destOrd="3" presId="urn:microsoft.com/office/officeart/2005/8/layout/vList3#11"/>
    <dgm:cxn modelId="{B101118D-471C-4144-A867-B50E61A26721}" type="presOf" srcId="{F8855785-2889-4B1D-8803-5CEF16C41DF8}" destId="{11B23607-D997-45F5-A1BD-B398C1EA880C}" srcOrd="0" destOrd="0" presId="urn:microsoft.com/office/officeart/2005/8/layout/vList3#11"/>
    <dgm:cxn modelId="{8F0FE6CC-93DF-4945-B847-9E86D6EF4F62}" srcId="{F8855785-2889-4B1D-8803-5CEF16C41DF8}" destId="{405F95F1-E356-4278-A4C1-D152CEF307CD}" srcOrd="1" destOrd="0" parTransId="{319044B2-3753-4DDF-BD23-172746534211}" sibTransId="{0D1D1CD4-51A6-4496-927E-01CF57ABF4D7}"/>
    <dgm:cxn modelId="{1D44BB0C-8349-45D4-B6BE-CCBB58580AF0}" type="presParOf" srcId="{1A9E59D5-E830-412F-BA6B-D5E226A58395}" destId="{789272D0-A96E-452F-BE79-78CAED68BF4A}" srcOrd="0" destOrd="0" presId="urn:microsoft.com/office/officeart/2005/8/layout/vList3#11"/>
    <dgm:cxn modelId="{5AC5D6D0-C68B-4C50-89C9-0EAD1D739769}" type="presParOf" srcId="{789272D0-A96E-452F-BE79-78CAED68BF4A}" destId="{EDBBD49E-01CC-41AA-B10A-1E76896B1F11}" srcOrd="0" destOrd="0" presId="urn:microsoft.com/office/officeart/2005/8/layout/vList3#11"/>
    <dgm:cxn modelId="{33152110-58B9-4A95-B49D-0908C7AE8F8A}" type="presParOf" srcId="{789272D0-A96E-452F-BE79-78CAED68BF4A}" destId="{11B23607-D997-45F5-A1BD-B398C1EA880C}" srcOrd="1" destOrd="0" presId="urn:microsoft.com/office/officeart/2005/8/layout/vList3#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1F719E-43FC-4F7B-9B94-22D904B2C155}" type="doc">
      <dgm:prSet loTypeId="urn:microsoft.com/office/officeart/2005/8/layout/vList3#11" loCatId="list" qsTypeId="urn:microsoft.com/office/officeart/2005/8/quickstyle/simple1" qsCatId="simple" csTypeId="urn:microsoft.com/office/officeart/2005/8/colors/accent0_3" csCatId="mainScheme" phldr="1"/>
      <dgm:spPr/>
      <dgm:t>
        <a:bodyPr/>
        <a:lstStyle/>
        <a:p>
          <a:endParaRPr lang="en-US"/>
        </a:p>
      </dgm:t>
    </dgm:pt>
    <dgm:pt modelId="{F8855785-2889-4B1D-8803-5CEF16C41DF8}">
      <dgm:prSet/>
      <dgm:spPr>
        <a:xfrm rot="10800000">
          <a:off x="2010251" y="374332"/>
          <a:ext cx="5320665" cy="2680335"/>
        </a:xfrm>
        <a:solidFill>
          <a:schemeClr val="tx2">
            <a:lumMod val="60000"/>
            <a:lumOff val="40000"/>
          </a:schemeClr>
        </a:solidFill>
        <a:ln w="25400" cap="flat" cmpd="sng" algn="ctr">
          <a:solidFill>
            <a:srgbClr val="0070C0"/>
          </a:solidFill>
          <a:prstDash val="solid"/>
        </a:ln>
        <a:effectLst/>
      </dgm:spPr>
      <dgm:t>
        <a:bodyPr/>
        <a:lstStyle/>
        <a:p>
          <a:pPr rtl="0"/>
          <a:r>
            <a:rPr lang="en-US" sz="3500" dirty="0">
              <a:solidFill>
                <a:sysClr val="window" lastClr="FFFFFF"/>
              </a:solidFill>
              <a:latin typeface="Gill Sans MT"/>
              <a:ea typeface="+mn-ea"/>
              <a:cs typeface="+mn-cs"/>
            </a:rPr>
            <a:t> </a:t>
          </a:r>
          <a:endParaRPr lang="en-US" sz="3500" dirty="0">
            <a:solidFill>
              <a:sysClr val="window" lastClr="FFFFFF"/>
            </a:solidFill>
            <a:latin typeface="+mn-lt"/>
            <a:ea typeface="+mn-ea"/>
            <a:cs typeface="+mn-cs"/>
          </a:endParaRPr>
        </a:p>
      </dgm:t>
    </dgm:pt>
    <dgm:pt modelId="{88983C96-94C0-40C0-A876-0B0B2EBCEC17}" type="parTrans" cxnId="{08C84510-BC7B-4CF9-9E17-3E14A105D49D}">
      <dgm:prSet/>
      <dgm:spPr/>
      <dgm:t>
        <a:bodyPr/>
        <a:lstStyle/>
        <a:p>
          <a:endParaRPr lang="en-US"/>
        </a:p>
      </dgm:t>
    </dgm:pt>
    <dgm:pt modelId="{14E9C524-E8EB-4AF2-BF82-787F6AB64277}" type="sibTrans" cxnId="{08C84510-BC7B-4CF9-9E17-3E14A105D49D}">
      <dgm:prSet/>
      <dgm:spPr/>
      <dgm:t>
        <a:bodyPr/>
        <a:lstStyle/>
        <a:p>
          <a:endParaRPr lang="en-US"/>
        </a:p>
      </dgm:t>
    </dgm:pt>
    <dgm:pt modelId="{405F95F1-E356-4278-A4C1-D152CEF307CD}">
      <dgm:prSet custT="1"/>
      <dgm:spPr>
        <a:xfrm rot="10800000">
          <a:off x="2010251" y="374332"/>
          <a:ext cx="5320665" cy="2680335"/>
        </a:xfrm>
        <a:solidFill>
          <a:schemeClr val="tx2">
            <a:lumMod val="60000"/>
            <a:lumOff val="40000"/>
          </a:schemeClr>
        </a:solidFill>
        <a:ln w="25400" cap="flat" cmpd="sng" algn="ctr">
          <a:solidFill>
            <a:srgbClr val="0070C0"/>
          </a:solidFill>
          <a:prstDash val="solid"/>
        </a:ln>
        <a:effectLst/>
      </dgm:spPr>
      <dgm:t>
        <a:bodyPr/>
        <a:lstStyle/>
        <a:p>
          <a:pPr rtl="0"/>
          <a:r>
            <a:rPr lang="en-US" sz="2400">
              <a:solidFill>
                <a:sysClr val="window" lastClr="FFFFFF"/>
              </a:solidFill>
              <a:latin typeface="+mn-lt"/>
              <a:ea typeface="+mn-ea"/>
              <a:cs typeface="+mn-cs"/>
            </a:rPr>
            <a:t>Budget Message</a:t>
          </a:r>
          <a:endParaRPr lang="en-US" sz="2400" dirty="0">
            <a:solidFill>
              <a:sysClr val="window" lastClr="FFFFFF"/>
            </a:solidFill>
            <a:latin typeface="+mn-lt"/>
            <a:ea typeface="+mn-ea"/>
            <a:cs typeface="+mn-cs"/>
          </a:endParaRPr>
        </a:p>
      </dgm:t>
    </dgm:pt>
    <dgm:pt modelId="{0D1D1CD4-51A6-4496-927E-01CF57ABF4D7}" type="sibTrans" cxnId="{8F0FE6CC-93DF-4945-B847-9E86D6EF4F62}">
      <dgm:prSet/>
      <dgm:spPr/>
      <dgm:t>
        <a:bodyPr/>
        <a:lstStyle/>
        <a:p>
          <a:endParaRPr lang="en-US"/>
        </a:p>
      </dgm:t>
    </dgm:pt>
    <dgm:pt modelId="{319044B2-3753-4DDF-BD23-172746534211}" type="parTrans" cxnId="{8F0FE6CC-93DF-4945-B847-9E86D6EF4F62}">
      <dgm:prSet/>
      <dgm:spPr/>
      <dgm:t>
        <a:bodyPr/>
        <a:lstStyle/>
        <a:p>
          <a:endParaRPr lang="en-US"/>
        </a:p>
      </dgm:t>
    </dgm:pt>
    <dgm:pt modelId="{DF0BD0F4-D300-4DD0-B332-68867FC4DEBD}">
      <dgm:prSet custT="1"/>
      <dgm:spPr/>
      <dgm:t>
        <a:bodyPr/>
        <a:lstStyle/>
        <a:p>
          <a:endParaRPr lang="en-US" sz="2400" dirty="0">
            <a:solidFill>
              <a:sysClr val="window" lastClr="FFFFFF"/>
            </a:solidFill>
            <a:latin typeface="+mn-lt"/>
            <a:ea typeface="+mn-ea"/>
            <a:cs typeface="+mn-cs"/>
          </a:endParaRPr>
        </a:p>
      </dgm:t>
    </dgm:pt>
    <dgm:pt modelId="{462424F4-1350-421D-9CE1-8D01E491DF63}" type="parTrans" cxnId="{60777895-ADE5-4D0C-A1AA-F9051CF66D94}">
      <dgm:prSet/>
      <dgm:spPr/>
      <dgm:t>
        <a:bodyPr/>
        <a:lstStyle/>
        <a:p>
          <a:endParaRPr lang="en-US"/>
        </a:p>
      </dgm:t>
    </dgm:pt>
    <dgm:pt modelId="{33DC1B41-21D4-4C19-A8A6-32A6C7A7275B}" type="sibTrans" cxnId="{60777895-ADE5-4D0C-A1AA-F9051CF66D94}">
      <dgm:prSet/>
      <dgm:spPr/>
      <dgm:t>
        <a:bodyPr/>
        <a:lstStyle/>
        <a:p>
          <a:endParaRPr lang="en-US"/>
        </a:p>
      </dgm:t>
    </dgm:pt>
    <dgm:pt modelId="{F8C9DA6D-9775-4F7A-9661-D2A703739314}">
      <dgm:prSet custT="1"/>
      <dgm:spPr>
        <a:xfrm rot="10800000">
          <a:off x="2010251" y="374332"/>
          <a:ext cx="5320665" cy="2680335"/>
        </a:xfrm>
        <a:solidFill>
          <a:schemeClr val="tx2">
            <a:lumMod val="60000"/>
            <a:lumOff val="40000"/>
          </a:schemeClr>
        </a:solidFill>
        <a:ln w="25400" cap="flat" cmpd="sng" algn="ctr">
          <a:solidFill>
            <a:srgbClr val="0070C0"/>
          </a:solidFill>
          <a:prstDash val="solid"/>
        </a:ln>
        <a:effectLst/>
      </dgm:spPr>
      <dgm:t>
        <a:bodyPr/>
        <a:lstStyle/>
        <a:p>
          <a:pPr rtl="0"/>
          <a:endParaRPr lang="en-US" sz="2400" dirty="0">
            <a:solidFill>
              <a:sysClr val="window" lastClr="FFFFFF"/>
            </a:solidFill>
            <a:latin typeface="+mn-lt"/>
            <a:ea typeface="+mn-ea"/>
            <a:cs typeface="+mn-cs"/>
          </a:endParaRPr>
        </a:p>
      </dgm:t>
    </dgm:pt>
    <dgm:pt modelId="{8DA265CD-0EAC-430D-92EF-A31F4ACAA3FC}" type="parTrans" cxnId="{5E55F2B4-3CFB-4E6A-BEEB-3F78FCCD660C}">
      <dgm:prSet/>
      <dgm:spPr/>
      <dgm:t>
        <a:bodyPr/>
        <a:lstStyle/>
        <a:p>
          <a:endParaRPr lang="en-US"/>
        </a:p>
      </dgm:t>
    </dgm:pt>
    <dgm:pt modelId="{06E97F5D-7C1E-41DD-AC1C-DDD383C70348}" type="sibTrans" cxnId="{5E55F2B4-3CFB-4E6A-BEEB-3F78FCCD660C}">
      <dgm:prSet/>
      <dgm:spPr/>
      <dgm:t>
        <a:bodyPr/>
        <a:lstStyle/>
        <a:p>
          <a:endParaRPr lang="en-US"/>
        </a:p>
      </dgm:t>
    </dgm:pt>
    <dgm:pt modelId="{AF6DE9D3-84F3-43B1-BB58-394115C86BE7}">
      <dgm:prSet custT="1"/>
      <dgm:spPr/>
      <dgm:t>
        <a:bodyPr/>
        <a:lstStyle/>
        <a:p>
          <a:r>
            <a:rPr lang="en-US" sz="2400" dirty="0">
              <a:solidFill>
                <a:sysClr val="window" lastClr="FFFFFF"/>
              </a:solidFill>
              <a:latin typeface="+mn-lt"/>
              <a:ea typeface="+mn-ea"/>
              <a:cs typeface="+mn-cs"/>
            </a:rPr>
            <a:t>Budget Committee Meetings</a:t>
          </a:r>
        </a:p>
      </dgm:t>
    </dgm:pt>
    <dgm:pt modelId="{5BD06B14-4F20-4BCD-86E7-31858FA5E185}" type="parTrans" cxnId="{FBC2BC85-26E4-47F8-B6D3-14FB32A8C01A}">
      <dgm:prSet/>
      <dgm:spPr/>
      <dgm:t>
        <a:bodyPr/>
        <a:lstStyle/>
        <a:p>
          <a:endParaRPr lang="en-US"/>
        </a:p>
      </dgm:t>
    </dgm:pt>
    <dgm:pt modelId="{4C93882B-91D1-47CB-82AF-65D2FAD1F597}" type="sibTrans" cxnId="{FBC2BC85-26E4-47F8-B6D3-14FB32A8C01A}">
      <dgm:prSet/>
      <dgm:spPr/>
      <dgm:t>
        <a:bodyPr/>
        <a:lstStyle/>
        <a:p>
          <a:endParaRPr lang="en-US"/>
        </a:p>
      </dgm:t>
    </dgm:pt>
    <dgm:pt modelId="{6CC8409B-334D-464D-8EAE-499F6CC03D46}">
      <dgm:prSet custT="1"/>
      <dgm:spPr/>
      <dgm:t>
        <a:bodyPr/>
        <a:lstStyle/>
        <a:p>
          <a:r>
            <a:rPr lang="en-US" sz="2400" dirty="0">
              <a:solidFill>
                <a:sysClr val="window" lastClr="FFFFFF"/>
              </a:solidFill>
              <a:latin typeface="+mn-lt"/>
              <a:ea typeface="+mn-ea"/>
              <a:cs typeface="+mn-cs"/>
            </a:rPr>
            <a:t>Budget Approval</a:t>
          </a:r>
        </a:p>
      </dgm:t>
    </dgm:pt>
    <dgm:pt modelId="{BABCFD59-488F-4937-A1F5-56AD6C20EBA0}" type="parTrans" cxnId="{F1EA44F8-E17C-4730-A9D5-A22169973ACB}">
      <dgm:prSet/>
      <dgm:spPr/>
      <dgm:t>
        <a:bodyPr/>
        <a:lstStyle/>
        <a:p>
          <a:endParaRPr lang="en-US"/>
        </a:p>
      </dgm:t>
    </dgm:pt>
    <dgm:pt modelId="{A0FEA85A-FFC2-4316-B983-378BC4C0ED01}" type="sibTrans" cxnId="{F1EA44F8-E17C-4730-A9D5-A22169973ACB}">
      <dgm:prSet/>
      <dgm:spPr/>
      <dgm:t>
        <a:bodyPr/>
        <a:lstStyle/>
        <a:p>
          <a:endParaRPr lang="en-US"/>
        </a:p>
      </dgm:t>
    </dgm:pt>
    <dgm:pt modelId="{9F402231-6FC4-4180-8CCC-0F4D59289A0B}">
      <dgm:prSet custT="1"/>
      <dgm:spPr/>
      <dgm:t>
        <a:bodyPr/>
        <a:lstStyle/>
        <a:p>
          <a:endParaRPr lang="en-US" sz="2400" dirty="0">
            <a:solidFill>
              <a:sysClr val="window" lastClr="FFFFFF"/>
            </a:solidFill>
            <a:latin typeface="+mn-lt"/>
            <a:ea typeface="+mn-ea"/>
            <a:cs typeface="+mn-cs"/>
          </a:endParaRPr>
        </a:p>
      </dgm:t>
    </dgm:pt>
    <dgm:pt modelId="{60282A4C-5D78-453B-BF9F-9F49691F8DFE}" type="parTrans" cxnId="{56E8B0C5-2B67-42AB-8549-07A48C1B90EE}">
      <dgm:prSet/>
      <dgm:spPr/>
      <dgm:t>
        <a:bodyPr/>
        <a:lstStyle/>
        <a:p>
          <a:endParaRPr lang="en-US"/>
        </a:p>
      </dgm:t>
    </dgm:pt>
    <dgm:pt modelId="{D08D9FBA-CA97-409E-9E05-D902A56D2F79}" type="sibTrans" cxnId="{56E8B0C5-2B67-42AB-8549-07A48C1B90EE}">
      <dgm:prSet/>
      <dgm:spPr/>
      <dgm:t>
        <a:bodyPr/>
        <a:lstStyle/>
        <a:p>
          <a:endParaRPr lang="en-US"/>
        </a:p>
      </dgm:t>
    </dgm:pt>
    <dgm:pt modelId="{1A9E59D5-E830-412F-BA6B-D5E226A58395}" type="pres">
      <dgm:prSet presAssocID="{891F719E-43FC-4F7B-9B94-22D904B2C155}" presName="linearFlow" presStyleCnt="0">
        <dgm:presLayoutVars>
          <dgm:dir/>
          <dgm:resizeHandles val="exact"/>
        </dgm:presLayoutVars>
      </dgm:prSet>
      <dgm:spPr/>
      <dgm:t>
        <a:bodyPr/>
        <a:lstStyle/>
        <a:p>
          <a:endParaRPr lang="en-US"/>
        </a:p>
      </dgm:t>
    </dgm:pt>
    <dgm:pt modelId="{789272D0-A96E-452F-BE79-78CAED68BF4A}" type="pres">
      <dgm:prSet presAssocID="{F8855785-2889-4B1D-8803-5CEF16C41DF8}" presName="composite" presStyleCnt="0"/>
      <dgm:spPr/>
    </dgm:pt>
    <dgm:pt modelId="{EDBBD49E-01CC-41AA-B10A-1E76896B1F11}" type="pres">
      <dgm:prSet presAssocID="{F8855785-2889-4B1D-8803-5CEF16C41DF8}" presName="imgShp" presStyleLbl="fgImgPlace1" presStyleIdx="0" presStyleCnt="1" custLinFactNeighborX="-2257"/>
      <dgm:spPr>
        <a:xfrm>
          <a:off x="609588" y="374332"/>
          <a:ext cx="2680335" cy="2680335"/>
        </a:xfrm>
        <a:prstGeom prst="ellipse">
          <a:avLst/>
        </a:prstGeom>
        <a:solidFill>
          <a:srgbClr val="4F271C">
            <a:tint val="50000"/>
            <a:hueOff val="0"/>
            <a:satOff val="0"/>
            <a:lumOff val="0"/>
            <a:alphaOff val="0"/>
          </a:srgbClr>
        </a:solidFill>
        <a:ln w="25400" cap="flat" cmpd="sng" algn="ctr">
          <a:solidFill>
            <a:srgbClr val="0066FF"/>
          </a:solidFill>
          <a:prstDash val="solid"/>
        </a:ln>
        <a:effectLst/>
      </dgm:spPr>
    </dgm:pt>
    <dgm:pt modelId="{11B23607-D997-45F5-A1BD-B398C1EA880C}" type="pres">
      <dgm:prSet presAssocID="{F8855785-2889-4B1D-8803-5CEF16C41DF8}" presName="txShp" presStyleLbl="node1" presStyleIdx="0" presStyleCnt="1" custLinFactNeighborX="370" custLinFactNeighborY="-121">
        <dgm:presLayoutVars>
          <dgm:bulletEnabled val="1"/>
        </dgm:presLayoutVars>
      </dgm:prSet>
      <dgm:spPr>
        <a:prstGeom prst="homePlate">
          <a:avLst/>
        </a:prstGeom>
      </dgm:spPr>
      <dgm:t>
        <a:bodyPr/>
        <a:lstStyle/>
        <a:p>
          <a:endParaRPr lang="en-US"/>
        </a:p>
      </dgm:t>
    </dgm:pt>
  </dgm:ptLst>
  <dgm:cxnLst>
    <dgm:cxn modelId="{5D47574D-6563-4A58-970E-438FFE4265FC}" type="presOf" srcId="{F8855785-2889-4B1D-8803-5CEF16C41DF8}" destId="{11B23607-D997-45F5-A1BD-B398C1EA880C}" srcOrd="0" destOrd="0" presId="urn:microsoft.com/office/officeart/2005/8/layout/vList3#11"/>
    <dgm:cxn modelId="{C003DAB1-9B97-4D0E-83C8-57D0EDDE2226}" type="presOf" srcId="{891F719E-43FC-4F7B-9B94-22D904B2C155}" destId="{1A9E59D5-E830-412F-BA6B-D5E226A58395}" srcOrd="0" destOrd="0" presId="urn:microsoft.com/office/officeart/2005/8/layout/vList3#11"/>
    <dgm:cxn modelId="{7C7BDD09-A702-4CDE-9F38-3F157B1502CC}" type="presOf" srcId="{DF0BD0F4-D300-4DD0-B332-68867FC4DEBD}" destId="{11B23607-D997-45F5-A1BD-B398C1EA880C}" srcOrd="0" destOrd="6" presId="urn:microsoft.com/office/officeart/2005/8/layout/vList3#11"/>
    <dgm:cxn modelId="{0D48CA43-2F11-4EED-999B-8ECC9C6FFFEB}" type="presOf" srcId="{F8C9DA6D-9775-4F7A-9661-D2A703739314}" destId="{11B23607-D997-45F5-A1BD-B398C1EA880C}" srcOrd="0" destOrd="1" presId="urn:microsoft.com/office/officeart/2005/8/layout/vList3#11"/>
    <dgm:cxn modelId="{08C84510-BC7B-4CF9-9E17-3E14A105D49D}" srcId="{891F719E-43FC-4F7B-9B94-22D904B2C155}" destId="{F8855785-2889-4B1D-8803-5CEF16C41DF8}" srcOrd="0" destOrd="0" parTransId="{88983C96-94C0-40C0-A876-0B0B2EBCEC17}" sibTransId="{14E9C524-E8EB-4AF2-BF82-787F6AB64277}"/>
    <dgm:cxn modelId="{9F47F5E6-47EF-41DA-8F12-59CEEFF1786F}" type="presOf" srcId="{6CC8409B-334D-464D-8EAE-499F6CC03D46}" destId="{11B23607-D997-45F5-A1BD-B398C1EA880C}" srcOrd="0" destOrd="4" presId="urn:microsoft.com/office/officeart/2005/8/layout/vList3#11"/>
    <dgm:cxn modelId="{5E55F2B4-3CFB-4E6A-BEEB-3F78FCCD660C}" srcId="{F8855785-2889-4B1D-8803-5CEF16C41DF8}" destId="{F8C9DA6D-9775-4F7A-9661-D2A703739314}" srcOrd="0" destOrd="0" parTransId="{8DA265CD-0EAC-430D-92EF-A31F4ACAA3FC}" sibTransId="{06E97F5D-7C1E-41DD-AC1C-DDD383C70348}"/>
    <dgm:cxn modelId="{A8EF0595-3E0F-4EFE-853D-0AFB038C1477}" type="presOf" srcId="{AF6DE9D3-84F3-43B1-BB58-394115C86BE7}" destId="{11B23607-D997-45F5-A1BD-B398C1EA880C}" srcOrd="0" destOrd="3" presId="urn:microsoft.com/office/officeart/2005/8/layout/vList3#11"/>
    <dgm:cxn modelId="{56E8B0C5-2B67-42AB-8549-07A48C1B90EE}" srcId="{F8855785-2889-4B1D-8803-5CEF16C41DF8}" destId="{9F402231-6FC4-4180-8CCC-0F4D59289A0B}" srcOrd="4" destOrd="0" parTransId="{60282A4C-5D78-453B-BF9F-9F49691F8DFE}" sibTransId="{D08D9FBA-CA97-409E-9E05-D902A56D2F79}"/>
    <dgm:cxn modelId="{FBC2BC85-26E4-47F8-B6D3-14FB32A8C01A}" srcId="{F8855785-2889-4B1D-8803-5CEF16C41DF8}" destId="{AF6DE9D3-84F3-43B1-BB58-394115C86BE7}" srcOrd="2" destOrd="0" parTransId="{5BD06B14-4F20-4BCD-86E7-31858FA5E185}" sibTransId="{4C93882B-91D1-47CB-82AF-65D2FAD1F597}"/>
    <dgm:cxn modelId="{E286DAF1-E66B-4F27-9197-7A3275D2A2B3}" type="presOf" srcId="{9F402231-6FC4-4180-8CCC-0F4D59289A0B}" destId="{11B23607-D997-45F5-A1BD-B398C1EA880C}" srcOrd="0" destOrd="5" presId="urn:microsoft.com/office/officeart/2005/8/layout/vList3#11"/>
    <dgm:cxn modelId="{B7923104-ED26-4376-8333-436F75E9CB41}" type="presOf" srcId="{405F95F1-E356-4278-A4C1-D152CEF307CD}" destId="{11B23607-D997-45F5-A1BD-B398C1EA880C}" srcOrd="0" destOrd="2" presId="urn:microsoft.com/office/officeart/2005/8/layout/vList3#11"/>
    <dgm:cxn modelId="{8F0FE6CC-93DF-4945-B847-9E86D6EF4F62}" srcId="{F8855785-2889-4B1D-8803-5CEF16C41DF8}" destId="{405F95F1-E356-4278-A4C1-D152CEF307CD}" srcOrd="1" destOrd="0" parTransId="{319044B2-3753-4DDF-BD23-172746534211}" sibTransId="{0D1D1CD4-51A6-4496-927E-01CF57ABF4D7}"/>
    <dgm:cxn modelId="{60777895-ADE5-4D0C-A1AA-F9051CF66D94}" srcId="{F8855785-2889-4B1D-8803-5CEF16C41DF8}" destId="{DF0BD0F4-D300-4DD0-B332-68867FC4DEBD}" srcOrd="5" destOrd="0" parTransId="{462424F4-1350-421D-9CE1-8D01E491DF63}" sibTransId="{33DC1B41-21D4-4C19-A8A6-32A6C7A7275B}"/>
    <dgm:cxn modelId="{F1EA44F8-E17C-4730-A9D5-A22169973ACB}" srcId="{F8855785-2889-4B1D-8803-5CEF16C41DF8}" destId="{6CC8409B-334D-464D-8EAE-499F6CC03D46}" srcOrd="3" destOrd="0" parTransId="{BABCFD59-488F-4937-A1F5-56AD6C20EBA0}" sibTransId="{A0FEA85A-FFC2-4316-B983-378BC4C0ED01}"/>
    <dgm:cxn modelId="{3AA17094-DE0B-4EE2-A39E-A54E46F9E462}" type="presParOf" srcId="{1A9E59D5-E830-412F-BA6B-D5E226A58395}" destId="{789272D0-A96E-452F-BE79-78CAED68BF4A}" srcOrd="0" destOrd="0" presId="urn:microsoft.com/office/officeart/2005/8/layout/vList3#11"/>
    <dgm:cxn modelId="{8DACE05A-19D8-447F-BA32-6C31AB27AE50}" type="presParOf" srcId="{789272D0-A96E-452F-BE79-78CAED68BF4A}" destId="{EDBBD49E-01CC-41AA-B10A-1E76896B1F11}" srcOrd="0" destOrd="0" presId="urn:microsoft.com/office/officeart/2005/8/layout/vList3#11"/>
    <dgm:cxn modelId="{976F0C8E-4EF8-47CE-8F9F-70A784B96820}" type="presParOf" srcId="{789272D0-A96E-452F-BE79-78CAED68BF4A}" destId="{11B23607-D997-45F5-A1BD-B398C1EA880C}" srcOrd="1" destOrd="0" presId="urn:microsoft.com/office/officeart/2005/8/layout/vList3#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1F719E-43FC-4F7B-9B94-22D904B2C155}" type="doc">
      <dgm:prSet loTypeId="urn:microsoft.com/office/officeart/2005/8/layout/vList3#11" loCatId="list" qsTypeId="urn:microsoft.com/office/officeart/2005/8/quickstyle/simple1" qsCatId="simple" csTypeId="urn:microsoft.com/office/officeart/2005/8/colors/accent0_3" csCatId="mainScheme" phldr="1"/>
      <dgm:spPr/>
      <dgm:t>
        <a:bodyPr/>
        <a:lstStyle/>
        <a:p>
          <a:endParaRPr lang="en-US"/>
        </a:p>
      </dgm:t>
    </dgm:pt>
    <dgm:pt modelId="{F8855785-2889-4B1D-8803-5CEF16C41DF8}">
      <dgm:prSet/>
      <dgm:spPr>
        <a:xfrm rot="10800000">
          <a:off x="2010251" y="374332"/>
          <a:ext cx="5320665" cy="2680335"/>
        </a:xfrm>
        <a:solidFill>
          <a:schemeClr val="tx2">
            <a:lumMod val="60000"/>
            <a:lumOff val="40000"/>
          </a:schemeClr>
        </a:solidFill>
        <a:ln w="25400" cap="flat" cmpd="sng" algn="ctr">
          <a:solidFill>
            <a:srgbClr val="0070C0"/>
          </a:solidFill>
          <a:prstDash val="solid"/>
        </a:ln>
        <a:effectLst/>
      </dgm:spPr>
      <dgm:t>
        <a:bodyPr/>
        <a:lstStyle/>
        <a:p>
          <a:pPr rtl="0"/>
          <a:r>
            <a:rPr lang="en-US" sz="3500" dirty="0">
              <a:solidFill>
                <a:sysClr val="window" lastClr="FFFFFF"/>
              </a:solidFill>
              <a:latin typeface="Gill Sans MT"/>
              <a:ea typeface="+mn-ea"/>
              <a:cs typeface="+mn-cs"/>
            </a:rPr>
            <a:t> </a:t>
          </a:r>
          <a:endParaRPr lang="en-US" sz="3500" dirty="0">
            <a:solidFill>
              <a:sysClr val="window" lastClr="FFFFFF"/>
            </a:solidFill>
            <a:latin typeface="+mn-lt"/>
            <a:ea typeface="+mn-ea"/>
            <a:cs typeface="+mn-cs"/>
          </a:endParaRPr>
        </a:p>
      </dgm:t>
    </dgm:pt>
    <dgm:pt modelId="{88983C96-94C0-40C0-A876-0B0B2EBCEC17}" type="parTrans" cxnId="{08C84510-BC7B-4CF9-9E17-3E14A105D49D}">
      <dgm:prSet/>
      <dgm:spPr/>
      <dgm:t>
        <a:bodyPr/>
        <a:lstStyle/>
        <a:p>
          <a:endParaRPr lang="en-US"/>
        </a:p>
      </dgm:t>
    </dgm:pt>
    <dgm:pt modelId="{14E9C524-E8EB-4AF2-BF82-787F6AB64277}" type="sibTrans" cxnId="{08C84510-BC7B-4CF9-9E17-3E14A105D49D}">
      <dgm:prSet/>
      <dgm:spPr/>
      <dgm:t>
        <a:bodyPr/>
        <a:lstStyle/>
        <a:p>
          <a:endParaRPr lang="en-US"/>
        </a:p>
      </dgm:t>
    </dgm:pt>
    <dgm:pt modelId="{405F95F1-E356-4278-A4C1-D152CEF307CD}">
      <dgm:prSet custT="1"/>
      <dgm:spPr>
        <a:xfrm rot="10800000">
          <a:off x="2010251" y="374332"/>
          <a:ext cx="5320665" cy="2680335"/>
        </a:xfrm>
        <a:solidFill>
          <a:schemeClr val="tx2">
            <a:lumMod val="60000"/>
            <a:lumOff val="40000"/>
          </a:schemeClr>
        </a:solidFill>
        <a:ln w="25400" cap="flat" cmpd="sng" algn="ctr">
          <a:solidFill>
            <a:srgbClr val="0070C0"/>
          </a:solidFill>
          <a:prstDash val="solid"/>
        </a:ln>
        <a:effectLst/>
      </dgm:spPr>
      <dgm:t>
        <a:bodyPr/>
        <a:lstStyle/>
        <a:p>
          <a:pPr rtl="0"/>
          <a:r>
            <a:rPr lang="en-US" sz="2400" dirty="0">
              <a:solidFill>
                <a:sysClr val="window" lastClr="FFFFFF"/>
              </a:solidFill>
              <a:latin typeface="+mn-lt"/>
              <a:ea typeface="+mn-ea"/>
              <a:cs typeface="+mn-cs"/>
            </a:rPr>
            <a:t>Budget Hearing</a:t>
          </a:r>
        </a:p>
      </dgm:t>
    </dgm:pt>
    <dgm:pt modelId="{0D1D1CD4-51A6-4496-927E-01CF57ABF4D7}" type="sibTrans" cxnId="{8F0FE6CC-93DF-4945-B847-9E86D6EF4F62}">
      <dgm:prSet/>
      <dgm:spPr/>
      <dgm:t>
        <a:bodyPr/>
        <a:lstStyle/>
        <a:p>
          <a:endParaRPr lang="en-US"/>
        </a:p>
      </dgm:t>
    </dgm:pt>
    <dgm:pt modelId="{319044B2-3753-4DDF-BD23-172746534211}" type="parTrans" cxnId="{8F0FE6CC-93DF-4945-B847-9E86D6EF4F62}">
      <dgm:prSet/>
      <dgm:spPr/>
      <dgm:t>
        <a:bodyPr/>
        <a:lstStyle/>
        <a:p>
          <a:endParaRPr lang="en-US"/>
        </a:p>
      </dgm:t>
    </dgm:pt>
    <dgm:pt modelId="{DF0BD0F4-D300-4DD0-B332-68867FC4DEBD}">
      <dgm:prSet custT="1"/>
      <dgm:spPr/>
      <dgm:t>
        <a:bodyPr/>
        <a:lstStyle/>
        <a:p>
          <a:endParaRPr lang="en-US" sz="2400" dirty="0">
            <a:solidFill>
              <a:sysClr val="window" lastClr="FFFFFF"/>
            </a:solidFill>
            <a:latin typeface="+mn-lt"/>
            <a:ea typeface="+mn-ea"/>
            <a:cs typeface="+mn-cs"/>
          </a:endParaRPr>
        </a:p>
      </dgm:t>
    </dgm:pt>
    <dgm:pt modelId="{462424F4-1350-421D-9CE1-8D01E491DF63}" type="parTrans" cxnId="{60777895-ADE5-4D0C-A1AA-F9051CF66D94}">
      <dgm:prSet/>
      <dgm:spPr/>
      <dgm:t>
        <a:bodyPr/>
        <a:lstStyle/>
        <a:p>
          <a:endParaRPr lang="en-US"/>
        </a:p>
      </dgm:t>
    </dgm:pt>
    <dgm:pt modelId="{33DC1B41-21D4-4C19-A8A6-32A6C7A7275B}" type="sibTrans" cxnId="{60777895-ADE5-4D0C-A1AA-F9051CF66D94}">
      <dgm:prSet/>
      <dgm:spPr/>
      <dgm:t>
        <a:bodyPr/>
        <a:lstStyle/>
        <a:p>
          <a:endParaRPr lang="en-US"/>
        </a:p>
      </dgm:t>
    </dgm:pt>
    <dgm:pt modelId="{F8C9DA6D-9775-4F7A-9661-D2A703739314}">
      <dgm:prSet custT="1"/>
      <dgm:spPr>
        <a:xfrm rot="10800000">
          <a:off x="2010251" y="374332"/>
          <a:ext cx="5320665" cy="2680335"/>
        </a:xfrm>
        <a:solidFill>
          <a:schemeClr val="tx2">
            <a:lumMod val="60000"/>
            <a:lumOff val="40000"/>
          </a:schemeClr>
        </a:solidFill>
        <a:ln w="25400" cap="flat" cmpd="sng" algn="ctr">
          <a:solidFill>
            <a:srgbClr val="0070C0"/>
          </a:solidFill>
          <a:prstDash val="solid"/>
        </a:ln>
        <a:effectLst/>
      </dgm:spPr>
      <dgm:t>
        <a:bodyPr/>
        <a:lstStyle/>
        <a:p>
          <a:pPr rtl="0"/>
          <a:endParaRPr lang="en-US" sz="2400" dirty="0">
            <a:solidFill>
              <a:sysClr val="window" lastClr="FFFFFF"/>
            </a:solidFill>
            <a:latin typeface="+mn-lt"/>
            <a:ea typeface="+mn-ea"/>
            <a:cs typeface="+mn-cs"/>
          </a:endParaRPr>
        </a:p>
      </dgm:t>
    </dgm:pt>
    <dgm:pt modelId="{8DA265CD-0EAC-430D-92EF-A31F4ACAA3FC}" type="parTrans" cxnId="{5E55F2B4-3CFB-4E6A-BEEB-3F78FCCD660C}">
      <dgm:prSet/>
      <dgm:spPr/>
      <dgm:t>
        <a:bodyPr/>
        <a:lstStyle/>
        <a:p>
          <a:endParaRPr lang="en-US"/>
        </a:p>
      </dgm:t>
    </dgm:pt>
    <dgm:pt modelId="{06E97F5D-7C1E-41DD-AC1C-DDD383C70348}" type="sibTrans" cxnId="{5E55F2B4-3CFB-4E6A-BEEB-3F78FCCD660C}">
      <dgm:prSet/>
      <dgm:spPr/>
      <dgm:t>
        <a:bodyPr/>
        <a:lstStyle/>
        <a:p>
          <a:endParaRPr lang="en-US"/>
        </a:p>
      </dgm:t>
    </dgm:pt>
    <dgm:pt modelId="{9F402231-6FC4-4180-8CCC-0F4D59289A0B}">
      <dgm:prSet custT="1"/>
      <dgm:spPr/>
      <dgm:t>
        <a:bodyPr/>
        <a:lstStyle/>
        <a:p>
          <a:endParaRPr lang="en-US" sz="2400" dirty="0">
            <a:solidFill>
              <a:sysClr val="window" lastClr="FFFFFF"/>
            </a:solidFill>
            <a:latin typeface="+mn-lt"/>
            <a:ea typeface="+mn-ea"/>
            <a:cs typeface="+mn-cs"/>
          </a:endParaRPr>
        </a:p>
      </dgm:t>
    </dgm:pt>
    <dgm:pt modelId="{60282A4C-5D78-453B-BF9F-9F49691F8DFE}" type="parTrans" cxnId="{56E8B0C5-2B67-42AB-8549-07A48C1B90EE}">
      <dgm:prSet/>
      <dgm:spPr/>
      <dgm:t>
        <a:bodyPr/>
        <a:lstStyle/>
        <a:p>
          <a:endParaRPr lang="en-US"/>
        </a:p>
      </dgm:t>
    </dgm:pt>
    <dgm:pt modelId="{D08D9FBA-CA97-409E-9E05-D902A56D2F79}" type="sibTrans" cxnId="{56E8B0C5-2B67-42AB-8549-07A48C1B90EE}">
      <dgm:prSet/>
      <dgm:spPr/>
      <dgm:t>
        <a:bodyPr/>
        <a:lstStyle/>
        <a:p>
          <a:endParaRPr lang="en-US"/>
        </a:p>
      </dgm:t>
    </dgm:pt>
    <dgm:pt modelId="{7A73ADF3-A8C4-4BA1-BA65-EDAA9678C7D9}">
      <dgm:prSet custT="1"/>
      <dgm:spPr/>
      <dgm:t>
        <a:bodyPr/>
        <a:lstStyle/>
        <a:p>
          <a:r>
            <a:rPr lang="en-US" sz="2400" dirty="0">
              <a:solidFill>
                <a:sysClr val="window" lastClr="FFFFFF"/>
              </a:solidFill>
              <a:latin typeface="+mn-lt"/>
              <a:ea typeface="+mn-ea"/>
              <a:cs typeface="+mn-cs"/>
            </a:rPr>
            <a:t>Consider Additional Comments</a:t>
          </a:r>
        </a:p>
      </dgm:t>
    </dgm:pt>
    <dgm:pt modelId="{517B0613-6188-4C61-9A08-4C0EE314879D}" type="parTrans" cxnId="{F2FE7F02-84F3-43F9-A766-96091B990421}">
      <dgm:prSet/>
      <dgm:spPr/>
      <dgm:t>
        <a:bodyPr/>
        <a:lstStyle/>
        <a:p>
          <a:endParaRPr lang="en-US"/>
        </a:p>
      </dgm:t>
    </dgm:pt>
    <dgm:pt modelId="{FDDB9C66-A7BF-4101-A053-C74C60CE251D}" type="sibTrans" cxnId="{F2FE7F02-84F3-43F9-A766-96091B990421}">
      <dgm:prSet/>
      <dgm:spPr/>
      <dgm:t>
        <a:bodyPr/>
        <a:lstStyle/>
        <a:p>
          <a:endParaRPr lang="en-US"/>
        </a:p>
      </dgm:t>
    </dgm:pt>
    <dgm:pt modelId="{C9F80589-2DC9-4905-B45B-5164762EAEFA}">
      <dgm:prSet custT="1"/>
      <dgm:spPr/>
      <dgm:t>
        <a:bodyPr/>
        <a:lstStyle/>
        <a:p>
          <a:r>
            <a:rPr lang="en-US" sz="2400" dirty="0">
              <a:solidFill>
                <a:sysClr val="window" lastClr="FFFFFF"/>
              </a:solidFill>
              <a:latin typeface="+mn-lt"/>
              <a:ea typeface="+mn-ea"/>
              <a:cs typeface="+mn-cs"/>
            </a:rPr>
            <a:t>Adoption of the Budget</a:t>
          </a:r>
        </a:p>
      </dgm:t>
    </dgm:pt>
    <dgm:pt modelId="{521983D5-7B8E-4FF9-8C0B-86074470F98A}" type="parTrans" cxnId="{8F201CA0-7416-449E-AAA8-848D609913A2}">
      <dgm:prSet/>
      <dgm:spPr/>
      <dgm:t>
        <a:bodyPr/>
        <a:lstStyle/>
        <a:p>
          <a:endParaRPr lang="en-US"/>
        </a:p>
      </dgm:t>
    </dgm:pt>
    <dgm:pt modelId="{2D50CDFA-B435-4386-84E1-51A91A1410EE}" type="sibTrans" cxnId="{8F201CA0-7416-449E-AAA8-848D609913A2}">
      <dgm:prSet/>
      <dgm:spPr/>
      <dgm:t>
        <a:bodyPr/>
        <a:lstStyle/>
        <a:p>
          <a:endParaRPr lang="en-US"/>
        </a:p>
      </dgm:t>
    </dgm:pt>
    <dgm:pt modelId="{1594F5C5-8D53-48D9-8CCE-3696A1DD58FB}">
      <dgm:prSet custT="1"/>
      <dgm:spPr/>
      <dgm:t>
        <a:bodyPr/>
        <a:lstStyle/>
        <a:p>
          <a:r>
            <a:rPr lang="en-US" sz="2400" dirty="0">
              <a:solidFill>
                <a:sysClr val="window" lastClr="FFFFFF"/>
              </a:solidFill>
              <a:latin typeface="+mn-lt"/>
              <a:ea typeface="+mn-ea"/>
              <a:cs typeface="+mn-cs"/>
            </a:rPr>
            <a:t>Property Taxes Certified</a:t>
          </a:r>
        </a:p>
      </dgm:t>
    </dgm:pt>
    <dgm:pt modelId="{46988D25-65AF-4C74-95AC-BF3EF4CE9596}" type="parTrans" cxnId="{26060C4B-A87B-4739-B249-EB9886A5CCA9}">
      <dgm:prSet/>
      <dgm:spPr/>
      <dgm:t>
        <a:bodyPr/>
        <a:lstStyle/>
        <a:p>
          <a:endParaRPr lang="en-US"/>
        </a:p>
      </dgm:t>
    </dgm:pt>
    <dgm:pt modelId="{3EAEAF2A-AD61-4433-A3C7-23877D665475}" type="sibTrans" cxnId="{26060C4B-A87B-4739-B249-EB9886A5CCA9}">
      <dgm:prSet/>
      <dgm:spPr/>
      <dgm:t>
        <a:bodyPr/>
        <a:lstStyle/>
        <a:p>
          <a:endParaRPr lang="en-US"/>
        </a:p>
      </dgm:t>
    </dgm:pt>
    <dgm:pt modelId="{DDE124FB-ADC3-467C-81A3-CED588E9A89B}">
      <dgm:prSet custT="1"/>
      <dgm:spPr/>
      <dgm:t>
        <a:bodyPr/>
        <a:lstStyle/>
        <a:p>
          <a:endParaRPr lang="en-US" sz="2400" dirty="0">
            <a:solidFill>
              <a:sysClr val="window" lastClr="FFFFFF"/>
            </a:solidFill>
            <a:latin typeface="+mn-lt"/>
            <a:ea typeface="+mn-ea"/>
            <a:cs typeface="+mn-cs"/>
          </a:endParaRPr>
        </a:p>
      </dgm:t>
    </dgm:pt>
    <dgm:pt modelId="{7371FE90-571B-43C3-AA48-A80E01DF072E}" type="parTrans" cxnId="{9AB3E033-F1FE-473F-935C-A6A1BDC3EB8A}">
      <dgm:prSet/>
      <dgm:spPr/>
      <dgm:t>
        <a:bodyPr/>
        <a:lstStyle/>
        <a:p>
          <a:endParaRPr lang="en-US"/>
        </a:p>
      </dgm:t>
    </dgm:pt>
    <dgm:pt modelId="{ECEC24E7-131D-4ADB-847C-D0D52B728E52}" type="sibTrans" cxnId="{9AB3E033-F1FE-473F-935C-A6A1BDC3EB8A}">
      <dgm:prSet/>
      <dgm:spPr/>
      <dgm:t>
        <a:bodyPr/>
        <a:lstStyle/>
        <a:p>
          <a:endParaRPr lang="en-US"/>
        </a:p>
      </dgm:t>
    </dgm:pt>
    <dgm:pt modelId="{1A9E59D5-E830-412F-BA6B-D5E226A58395}" type="pres">
      <dgm:prSet presAssocID="{891F719E-43FC-4F7B-9B94-22D904B2C155}" presName="linearFlow" presStyleCnt="0">
        <dgm:presLayoutVars>
          <dgm:dir/>
          <dgm:resizeHandles val="exact"/>
        </dgm:presLayoutVars>
      </dgm:prSet>
      <dgm:spPr/>
      <dgm:t>
        <a:bodyPr/>
        <a:lstStyle/>
        <a:p>
          <a:endParaRPr lang="en-US"/>
        </a:p>
      </dgm:t>
    </dgm:pt>
    <dgm:pt modelId="{789272D0-A96E-452F-BE79-78CAED68BF4A}" type="pres">
      <dgm:prSet presAssocID="{F8855785-2889-4B1D-8803-5CEF16C41DF8}" presName="composite" presStyleCnt="0"/>
      <dgm:spPr/>
    </dgm:pt>
    <dgm:pt modelId="{EDBBD49E-01CC-41AA-B10A-1E76896B1F11}" type="pres">
      <dgm:prSet presAssocID="{F8855785-2889-4B1D-8803-5CEF16C41DF8}" presName="imgShp" presStyleLbl="fgImgPlace1" presStyleIdx="0" presStyleCnt="1" custLinFactNeighborX="-2257"/>
      <dgm:spPr>
        <a:xfrm>
          <a:off x="609588" y="374332"/>
          <a:ext cx="2680335" cy="2680335"/>
        </a:xfrm>
        <a:prstGeom prst="ellipse">
          <a:avLst/>
        </a:prstGeom>
        <a:solidFill>
          <a:srgbClr val="4F271C">
            <a:tint val="50000"/>
            <a:hueOff val="0"/>
            <a:satOff val="0"/>
            <a:lumOff val="0"/>
            <a:alphaOff val="0"/>
          </a:srgbClr>
        </a:solidFill>
        <a:ln w="25400" cap="flat" cmpd="sng" algn="ctr">
          <a:solidFill>
            <a:srgbClr val="0066FF"/>
          </a:solidFill>
          <a:prstDash val="solid"/>
        </a:ln>
        <a:effectLst/>
      </dgm:spPr>
    </dgm:pt>
    <dgm:pt modelId="{11B23607-D997-45F5-A1BD-B398C1EA880C}" type="pres">
      <dgm:prSet presAssocID="{F8855785-2889-4B1D-8803-5CEF16C41DF8}" presName="txShp" presStyleLbl="node1" presStyleIdx="0" presStyleCnt="1" custLinFactNeighborX="370" custLinFactNeighborY="-121">
        <dgm:presLayoutVars>
          <dgm:bulletEnabled val="1"/>
        </dgm:presLayoutVars>
      </dgm:prSet>
      <dgm:spPr>
        <a:prstGeom prst="homePlate">
          <a:avLst/>
        </a:prstGeom>
      </dgm:spPr>
      <dgm:t>
        <a:bodyPr/>
        <a:lstStyle/>
        <a:p>
          <a:endParaRPr lang="en-US"/>
        </a:p>
      </dgm:t>
    </dgm:pt>
  </dgm:ptLst>
  <dgm:cxnLst>
    <dgm:cxn modelId="{6554D2A3-02E9-4FA5-80EC-4FD5C0753FA7}" type="presOf" srcId="{1594F5C5-8D53-48D9-8CCE-3696A1DD58FB}" destId="{11B23607-D997-45F5-A1BD-B398C1EA880C}" srcOrd="0" destOrd="5" presId="urn:microsoft.com/office/officeart/2005/8/layout/vList3#11"/>
    <dgm:cxn modelId="{E67A5C23-AA91-4372-969C-62A9112A7D6D}" type="presOf" srcId="{F8855785-2889-4B1D-8803-5CEF16C41DF8}" destId="{11B23607-D997-45F5-A1BD-B398C1EA880C}" srcOrd="0" destOrd="0" presId="urn:microsoft.com/office/officeart/2005/8/layout/vList3#11"/>
    <dgm:cxn modelId="{80F4853C-1BE7-4DF3-A166-6539129A5D59}" type="presOf" srcId="{DF0BD0F4-D300-4DD0-B332-68867FC4DEBD}" destId="{11B23607-D997-45F5-A1BD-B398C1EA880C}" srcOrd="0" destOrd="8" presId="urn:microsoft.com/office/officeart/2005/8/layout/vList3#11"/>
    <dgm:cxn modelId="{60777895-ADE5-4D0C-A1AA-F9051CF66D94}" srcId="{F8855785-2889-4B1D-8803-5CEF16C41DF8}" destId="{DF0BD0F4-D300-4DD0-B332-68867FC4DEBD}" srcOrd="7" destOrd="0" parTransId="{462424F4-1350-421D-9CE1-8D01E491DF63}" sibTransId="{33DC1B41-21D4-4C19-A8A6-32A6C7A7275B}"/>
    <dgm:cxn modelId="{08C84510-BC7B-4CF9-9E17-3E14A105D49D}" srcId="{891F719E-43FC-4F7B-9B94-22D904B2C155}" destId="{F8855785-2889-4B1D-8803-5CEF16C41DF8}" srcOrd="0" destOrd="0" parTransId="{88983C96-94C0-40C0-A876-0B0B2EBCEC17}" sibTransId="{14E9C524-E8EB-4AF2-BF82-787F6AB64277}"/>
    <dgm:cxn modelId="{5E55F2B4-3CFB-4E6A-BEEB-3F78FCCD660C}" srcId="{F8855785-2889-4B1D-8803-5CEF16C41DF8}" destId="{F8C9DA6D-9775-4F7A-9661-D2A703739314}" srcOrd="0" destOrd="0" parTransId="{8DA265CD-0EAC-430D-92EF-A31F4ACAA3FC}" sibTransId="{06E97F5D-7C1E-41DD-AC1C-DDD383C70348}"/>
    <dgm:cxn modelId="{6705DF40-923D-4627-AD9F-77EA7ED75C7C}" type="presOf" srcId="{9F402231-6FC4-4180-8CCC-0F4D59289A0B}" destId="{11B23607-D997-45F5-A1BD-B398C1EA880C}" srcOrd="0" destOrd="7" presId="urn:microsoft.com/office/officeart/2005/8/layout/vList3#11"/>
    <dgm:cxn modelId="{67A0442A-FBD6-4BBF-8CA5-0168E1067ABC}" type="presOf" srcId="{7A73ADF3-A8C4-4BA1-BA65-EDAA9678C7D9}" destId="{11B23607-D997-45F5-A1BD-B398C1EA880C}" srcOrd="0" destOrd="3" presId="urn:microsoft.com/office/officeart/2005/8/layout/vList3#11"/>
    <dgm:cxn modelId="{A449145E-1EE8-4E17-A25D-3E11F2BF12B3}" type="presOf" srcId="{DDE124FB-ADC3-467C-81A3-CED588E9A89B}" destId="{11B23607-D997-45F5-A1BD-B398C1EA880C}" srcOrd="0" destOrd="6" presId="urn:microsoft.com/office/officeart/2005/8/layout/vList3#11"/>
    <dgm:cxn modelId="{26060C4B-A87B-4739-B249-EB9886A5CCA9}" srcId="{F8855785-2889-4B1D-8803-5CEF16C41DF8}" destId="{1594F5C5-8D53-48D9-8CCE-3696A1DD58FB}" srcOrd="4" destOrd="0" parTransId="{46988D25-65AF-4C74-95AC-BF3EF4CE9596}" sibTransId="{3EAEAF2A-AD61-4433-A3C7-23877D665475}"/>
    <dgm:cxn modelId="{72A00AC1-CBD6-46B3-A845-189290CA6EF8}" type="presOf" srcId="{891F719E-43FC-4F7B-9B94-22D904B2C155}" destId="{1A9E59D5-E830-412F-BA6B-D5E226A58395}" srcOrd="0" destOrd="0" presId="urn:microsoft.com/office/officeart/2005/8/layout/vList3#11"/>
    <dgm:cxn modelId="{F2FE7F02-84F3-43F9-A766-96091B990421}" srcId="{F8855785-2889-4B1D-8803-5CEF16C41DF8}" destId="{7A73ADF3-A8C4-4BA1-BA65-EDAA9678C7D9}" srcOrd="2" destOrd="0" parTransId="{517B0613-6188-4C61-9A08-4C0EE314879D}" sibTransId="{FDDB9C66-A7BF-4101-A053-C74C60CE251D}"/>
    <dgm:cxn modelId="{9AB3E033-F1FE-473F-935C-A6A1BDC3EB8A}" srcId="{F8855785-2889-4B1D-8803-5CEF16C41DF8}" destId="{DDE124FB-ADC3-467C-81A3-CED588E9A89B}" srcOrd="5" destOrd="0" parTransId="{7371FE90-571B-43C3-AA48-A80E01DF072E}" sibTransId="{ECEC24E7-131D-4ADB-847C-D0D52B728E52}"/>
    <dgm:cxn modelId="{8F201CA0-7416-449E-AAA8-848D609913A2}" srcId="{F8855785-2889-4B1D-8803-5CEF16C41DF8}" destId="{C9F80589-2DC9-4905-B45B-5164762EAEFA}" srcOrd="3" destOrd="0" parTransId="{521983D5-7B8E-4FF9-8C0B-86074470F98A}" sibTransId="{2D50CDFA-B435-4386-84E1-51A91A1410EE}"/>
    <dgm:cxn modelId="{8F0FE6CC-93DF-4945-B847-9E86D6EF4F62}" srcId="{F8855785-2889-4B1D-8803-5CEF16C41DF8}" destId="{405F95F1-E356-4278-A4C1-D152CEF307CD}" srcOrd="1" destOrd="0" parTransId="{319044B2-3753-4DDF-BD23-172746534211}" sibTransId="{0D1D1CD4-51A6-4496-927E-01CF57ABF4D7}"/>
    <dgm:cxn modelId="{A99E97C7-D2E1-43B8-9E3E-5F4C2A704327}" type="presOf" srcId="{F8C9DA6D-9775-4F7A-9661-D2A703739314}" destId="{11B23607-D997-45F5-A1BD-B398C1EA880C}" srcOrd="0" destOrd="1" presId="urn:microsoft.com/office/officeart/2005/8/layout/vList3#11"/>
    <dgm:cxn modelId="{BAA4FAFC-0A8C-4041-AEEF-5ABDC3C16292}" type="presOf" srcId="{405F95F1-E356-4278-A4C1-D152CEF307CD}" destId="{11B23607-D997-45F5-A1BD-B398C1EA880C}" srcOrd="0" destOrd="2" presId="urn:microsoft.com/office/officeart/2005/8/layout/vList3#11"/>
    <dgm:cxn modelId="{8996ACEA-250A-4F6B-AFEE-07379CF93425}" type="presOf" srcId="{C9F80589-2DC9-4905-B45B-5164762EAEFA}" destId="{11B23607-D997-45F5-A1BD-B398C1EA880C}" srcOrd="0" destOrd="4" presId="urn:microsoft.com/office/officeart/2005/8/layout/vList3#11"/>
    <dgm:cxn modelId="{56E8B0C5-2B67-42AB-8549-07A48C1B90EE}" srcId="{F8855785-2889-4B1D-8803-5CEF16C41DF8}" destId="{9F402231-6FC4-4180-8CCC-0F4D59289A0B}" srcOrd="6" destOrd="0" parTransId="{60282A4C-5D78-453B-BF9F-9F49691F8DFE}" sibTransId="{D08D9FBA-CA97-409E-9E05-D902A56D2F79}"/>
    <dgm:cxn modelId="{29787578-6D71-41BA-A86D-3B893BE3AFE2}" type="presParOf" srcId="{1A9E59D5-E830-412F-BA6B-D5E226A58395}" destId="{789272D0-A96E-452F-BE79-78CAED68BF4A}" srcOrd="0" destOrd="0" presId="urn:microsoft.com/office/officeart/2005/8/layout/vList3#11"/>
    <dgm:cxn modelId="{55E337BA-6CA3-4CF7-AE60-4EED3D81D2B6}" type="presParOf" srcId="{789272D0-A96E-452F-BE79-78CAED68BF4A}" destId="{EDBBD49E-01CC-41AA-B10A-1E76896B1F11}" srcOrd="0" destOrd="0" presId="urn:microsoft.com/office/officeart/2005/8/layout/vList3#11"/>
    <dgm:cxn modelId="{EB4F0F01-8C49-49D9-8FE2-8EB72CA11D50}" type="presParOf" srcId="{789272D0-A96E-452F-BE79-78CAED68BF4A}" destId="{11B23607-D997-45F5-A1BD-B398C1EA880C}" srcOrd="1" destOrd="0" presId="urn:microsoft.com/office/officeart/2005/8/layout/vList3#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1F719E-43FC-4F7B-9B94-22D904B2C155}" type="doc">
      <dgm:prSet loTypeId="urn:microsoft.com/office/officeart/2005/8/layout/vList3#11" loCatId="list" qsTypeId="urn:microsoft.com/office/officeart/2005/8/quickstyle/simple1" qsCatId="simple" csTypeId="urn:microsoft.com/office/officeart/2005/8/colors/accent0_3" csCatId="mainScheme" phldr="1"/>
      <dgm:spPr/>
      <dgm:t>
        <a:bodyPr/>
        <a:lstStyle/>
        <a:p>
          <a:endParaRPr lang="en-US"/>
        </a:p>
      </dgm:t>
    </dgm:pt>
    <dgm:pt modelId="{F8855785-2889-4B1D-8803-5CEF16C41DF8}">
      <dgm:prSet/>
      <dgm:spPr>
        <a:xfrm rot="10800000">
          <a:off x="2010251" y="374332"/>
          <a:ext cx="5320665" cy="2680335"/>
        </a:xfrm>
        <a:solidFill>
          <a:schemeClr val="tx2">
            <a:lumMod val="60000"/>
            <a:lumOff val="40000"/>
          </a:schemeClr>
        </a:solidFill>
        <a:ln w="25400" cap="flat" cmpd="sng" algn="ctr">
          <a:solidFill>
            <a:srgbClr val="0070C0"/>
          </a:solidFill>
          <a:prstDash val="solid"/>
        </a:ln>
        <a:effectLst/>
      </dgm:spPr>
      <dgm:t>
        <a:bodyPr/>
        <a:lstStyle/>
        <a:p>
          <a:pPr rtl="0"/>
          <a:r>
            <a:rPr lang="en-US" sz="3500" dirty="0">
              <a:solidFill>
                <a:sysClr val="window" lastClr="FFFFFF"/>
              </a:solidFill>
              <a:latin typeface="Gill Sans MT"/>
              <a:ea typeface="+mn-ea"/>
              <a:cs typeface="+mn-cs"/>
            </a:rPr>
            <a:t> </a:t>
          </a:r>
          <a:endParaRPr lang="en-US" sz="3500" dirty="0">
            <a:solidFill>
              <a:sysClr val="window" lastClr="FFFFFF"/>
            </a:solidFill>
            <a:latin typeface="+mn-lt"/>
            <a:ea typeface="+mn-ea"/>
            <a:cs typeface="+mn-cs"/>
          </a:endParaRPr>
        </a:p>
      </dgm:t>
    </dgm:pt>
    <dgm:pt modelId="{88983C96-94C0-40C0-A876-0B0B2EBCEC17}" type="parTrans" cxnId="{08C84510-BC7B-4CF9-9E17-3E14A105D49D}">
      <dgm:prSet/>
      <dgm:spPr/>
      <dgm:t>
        <a:bodyPr/>
        <a:lstStyle/>
        <a:p>
          <a:endParaRPr lang="en-US"/>
        </a:p>
      </dgm:t>
    </dgm:pt>
    <dgm:pt modelId="{14E9C524-E8EB-4AF2-BF82-787F6AB64277}" type="sibTrans" cxnId="{08C84510-BC7B-4CF9-9E17-3E14A105D49D}">
      <dgm:prSet/>
      <dgm:spPr/>
      <dgm:t>
        <a:bodyPr/>
        <a:lstStyle/>
        <a:p>
          <a:endParaRPr lang="en-US"/>
        </a:p>
      </dgm:t>
    </dgm:pt>
    <dgm:pt modelId="{405F95F1-E356-4278-A4C1-D152CEF307CD}">
      <dgm:prSet custT="1"/>
      <dgm:spPr>
        <a:xfrm rot="10800000">
          <a:off x="2010251" y="374332"/>
          <a:ext cx="5320665" cy="2680335"/>
        </a:xfrm>
        <a:solidFill>
          <a:schemeClr val="tx2">
            <a:lumMod val="60000"/>
            <a:lumOff val="40000"/>
          </a:schemeClr>
        </a:solidFill>
        <a:ln w="25400" cap="flat" cmpd="sng" algn="ctr">
          <a:solidFill>
            <a:srgbClr val="0070C0"/>
          </a:solidFill>
          <a:prstDash val="solid"/>
        </a:ln>
        <a:effectLst/>
      </dgm:spPr>
      <dgm:t>
        <a:bodyPr/>
        <a:lstStyle/>
        <a:p>
          <a:pPr rtl="0"/>
          <a:r>
            <a:rPr lang="en-US" sz="2400" dirty="0">
              <a:solidFill>
                <a:sysClr val="window" lastClr="FFFFFF"/>
              </a:solidFill>
              <a:latin typeface="+mn-lt"/>
              <a:ea typeface="+mn-ea"/>
              <a:cs typeface="+mn-cs"/>
            </a:rPr>
            <a:t>Council Approved Resolution Transfers of Funds</a:t>
          </a:r>
        </a:p>
      </dgm:t>
    </dgm:pt>
    <dgm:pt modelId="{0D1D1CD4-51A6-4496-927E-01CF57ABF4D7}" type="sibTrans" cxnId="{8F0FE6CC-93DF-4945-B847-9E86D6EF4F62}">
      <dgm:prSet/>
      <dgm:spPr/>
      <dgm:t>
        <a:bodyPr/>
        <a:lstStyle/>
        <a:p>
          <a:endParaRPr lang="en-US"/>
        </a:p>
      </dgm:t>
    </dgm:pt>
    <dgm:pt modelId="{319044B2-3753-4DDF-BD23-172746534211}" type="parTrans" cxnId="{8F0FE6CC-93DF-4945-B847-9E86D6EF4F62}">
      <dgm:prSet/>
      <dgm:spPr/>
      <dgm:t>
        <a:bodyPr/>
        <a:lstStyle/>
        <a:p>
          <a:endParaRPr lang="en-US"/>
        </a:p>
      </dgm:t>
    </dgm:pt>
    <dgm:pt modelId="{DF0BD0F4-D300-4DD0-B332-68867FC4DEBD}">
      <dgm:prSet custT="1"/>
      <dgm:spPr/>
      <dgm:t>
        <a:bodyPr/>
        <a:lstStyle/>
        <a:p>
          <a:endParaRPr lang="en-US" sz="2400" dirty="0">
            <a:solidFill>
              <a:sysClr val="window" lastClr="FFFFFF"/>
            </a:solidFill>
            <a:latin typeface="+mn-lt"/>
            <a:ea typeface="+mn-ea"/>
            <a:cs typeface="+mn-cs"/>
          </a:endParaRPr>
        </a:p>
      </dgm:t>
    </dgm:pt>
    <dgm:pt modelId="{462424F4-1350-421D-9CE1-8D01E491DF63}" type="parTrans" cxnId="{60777895-ADE5-4D0C-A1AA-F9051CF66D94}">
      <dgm:prSet/>
      <dgm:spPr/>
      <dgm:t>
        <a:bodyPr/>
        <a:lstStyle/>
        <a:p>
          <a:endParaRPr lang="en-US"/>
        </a:p>
      </dgm:t>
    </dgm:pt>
    <dgm:pt modelId="{33DC1B41-21D4-4C19-A8A6-32A6C7A7275B}" type="sibTrans" cxnId="{60777895-ADE5-4D0C-A1AA-F9051CF66D94}">
      <dgm:prSet/>
      <dgm:spPr/>
      <dgm:t>
        <a:bodyPr/>
        <a:lstStyle/>
        <a:p>
          <a:endParaRPr lang="en-US"/>
        </a:p>
      </dgm:t>
    </dgm:pt>
    <dgm:pt modelId="{F8C9DA6D-9775-4F7A-9661-D2A703739314}">
      <dgm:prSet custT="1"/>
      <dgm:spPr>
        <a:xfrm rot="10800000">
          <a:off x="2010251" y="374332"/>
          <a:ext cx="5320665" cy="2680335"/>
        </a:xfrm>
        <a:solidFill>
          <a:schemeClr val="tx2">
            <a:lumMod val="60000"/>
            <a:lumOff val="40000"/>
          </a:schemeClr>
        </a:solidFill>
        <a:ln w="25400" cap="flat" cmpd="sng" algn="ctr">
          <a:solidFill>
            <a:srgbClr val="0070C0"/>
          </a:solidFill>
          <a:prstDash val="solid"/>
        </a:ln>
        <a:effectLst/>
      </dgm:spPr>
      <dgm:t>
        <a:bodyPr/>
        <a:lstStyle/>
        <a:p>
          <a:pPr rtl="0"/>
          <a:endParaRPr lang="en-US" sz="2400" dirty="0">
            <a:solidFill>
              <a:sysClr val="window" lastClr="FFFFFF"/>
            </a:solidFill>
            <a:latin typeface="+mn-lt"/>
            <a:ea typeface="+mn-ea"/>
            <a:cs typeface="+mn-cs"/>
          </a:endParaRPr>
        </a:p>
      </dgm:t>
    </dgm:pt>
    <dgm:pt modelId="{8DA265CD-0EAC-430D-92EF-A31F4ACAA3FC}" type="parTrans" cxnId="{5E55F2B4-3CFB-4E6A-BEEB-3F78FCCD660C}">
      <dgm:prSet/>
      <dgm:spPr/>
      <dgm:t>
        <a:bodyPr/>
        <a:lstStyle/>
        <a:p>
          <a:endParaRPr lang="en-US"/>
        </a:p>
      </dgm:t>
    </dgm:pt>
    <dgm:pt modelId="{06E97F5D-7C1E-41DD-AC1C-DDD383C70348}" type="sibTrans" cxnId="{5E55F2B4-3CFB-4E6A-BEEB-3F78FCCD660C}">
      <dgm:prSet/>
      <dgm:spPr/>
      <dgm:t>
        <a:bodyPr/>
        <a:lstStyle/>
        <a:p>
          <a:endParaRPr lang="en-US"/>
        </a:p>
      </dgm:t>
    </dgm:pt>
    <dgm:pt modelId="{9F402231-6FC4-4180-8CCC-0F4D59289A0B}">
      <dgm:prSet custT="1"/>
      <dgm:spPr/>
      <dgm:t>
        <a:bodyPr/>
        <a:lstStyle/>
        <a:p>
          <a:endParaRPr lang="en-US" sz="2400" dirty="0">
            <a:solidFill>
              <a:sysClr val="window" lastClr="FFFFFF"/>
            </a:solidFill>
            <a:latin typeface="+mn-lt"/>
            <a:ea typeface="+mn-ea"/>
            <a:cs typeface="+mn-cs"/>
          </a:endParaRPr>
        </a:p>
      </dgm:t>
    </dgm:pt>
    <dgm:pt modelId="{60282A4C-5D78-453B-BF9F-9F49691F8DFE}" type="parTrans" cxnId="{56E8B0C5-2B67-42AB-8549-07A48C1B90EE}">
      <dgm:prSet/>
      <dgm:spPr/>
      <dgm:t>
        <a:bodyPr/>
        <a:lstStyle/>
        <a:p>
          <a:endParaRPr lang="en-US"/>
        </a:p>
      </dgm:t>
    </dgm:pt>
    <dgm:pt modelId="{D08D9FBA-CA97-409E-9E05-D902A56D2F79}" type="sibTrans" cxnId="{56E8B0C5-2B67-42AB-8549-07A48C1B90EE}">
      <dgm:prSet/>
      <dgm:spPr/>
      <dgm:t>
        <a:bodyPr/>
        <a:lstStyle/>
        <a:p>
          <a:endParaRPr lang="en-US"/>
        </a:p>
      </dgm:t>
    </dgm:pt>
    <dgm:pt modelId="{DDE124FB-ADC3-467C-81A3-CED588E9A89B}">
      <dgm:prSet custT="1"/>
      <dgm:spPr/>
      <dgm:t>
        <a:bodyPr/>
        <a:lstStyle/>
        <a:p>
          <a:endParaRPr lang="en-US" sz="2400" dirty="0">
            <a:solidFill>
              <a:sysClr val="window" lastClr="FFFFFF"/>
            </a:solidFill>
            <a:latin typeface="+mn-lt"/>
            <a:ea typeface="+mn-ea"/>
            <a:cs typeface="+mn-cs"/>
          </a:endParaRPr>
        </a:p>
      </dgm:t>
    </dgm:pt>
    <dgm:pt modelId="{7371FE90-571B-43C3-AA48-A80E01DF072E}" type="parTrans" cxnId="{9AB3E033-F1FE-473F-935C-A6A1BDC3EB8A}">
      <dgm:prSet/>
      <dgm:spPr/>
      <dgm:t>
        <a:bodyPr/>
        <a:lstStyle/>
        <a:p>
          <a:endParaRPr lang="en-US"/>
        </a:p>
      </dgm:t>
    </dgm:pt>
    <dgm:pt modelId="{ECEC24E7-131D-4ADB-847C-D0D52B728E52}" type="sibTrans" cxnId="{9AB3E033-F1FE-473F-935C-A6A1BDC3EB8A}">
      <dgm:prSet/>
      <dgm:spPr/>
      <dgm:t>
        <a:bodyPr/>
        <a:lstStyle/>
        <a:p>
          <a:endParaRPr lang="en-US"/>
        </a:p>
      </dgm:t>
    </dgm:pt>
    <dgm:pt modelId="{A3A7D02D-A42A-4BBE-882C-D5A205E27812}">
      <dgm:prSet custT="1"/>
      <dgm:spPr/>
      <dgm:t>
        <a:bodyPr/>
        <a:lstStyle/>
        <a:p>
          <a:r>
            <a:rPr lang="en-US" sz="2400" dirty="0">
              <a:solidFill>
                <a:sysClr val="window" lastClr="FFFFFF"/>
              </a:solidFill>
              <a:latin typeface="+mn-lt"/>
              <a:ea typeface="+mn-ea"/>
              <a:cs typeface="+mn-cs"/>
            </a:rPr>
            <a:t>Supplemental Budgets</a:t>
          </a:r>
        </a:p>
      </dgm:t>
    </dgm:pt>
    <dgm:pt modelId="{5F6EB73D-80DD-4B62-88FB-AFD290395A57}" type="parTrans" cxnId="{A8B6ADEF-2E60-4752-AA36-DAF9050C1174}">
      <dgm:prSet/>
      <dgm:spPr/>
      <dgm:t>
        <a:bodyPr/>
        <a:lstStyle/>
        <a:p>
          <a:endParaRPr lang="en-US"/>
        </a:p>
      </dgm:t>
    </dgm:pt>
    <dgm:pt modelId="{C0E36812-E364-4973-B125-B72F207DBFD2}" type="sibTrans" cxnId="{A8B6ADEF-2E60-4752-AA36-DAF9050C1174}">
      <dgm:prSet/>
      <dgm:spPr/>
      <dgm:t>
        <a:bodyPr/>
        <a:lstStyle/>
        <a:p>
          <a:endParaRPr lang="en-US"/>
        </a:p>
      </dgm:t>
    </dgm:pt>
    <dgm:pt modelId="{87A15FF9-311C-42D5-BD10-CA08B1FA843E}">
      <dgm:prSet custT="1"/>
      <dgm:spPr/>
      <dgm:t>
        <a:bodyPr/>
        <a:lstStyle/>
        <a:p>
          <a:endParaRPr lang="en-US" sz="2400" dirty="0">
            <a:solidFill>
              <a:sysClr val="window" lastClr="FFFFFF"/>
            </a:solidFill>
            <a:latin typeface="+mn-lt"/>
            <a:ea typeface="+mn-ea"/>
            <a:cs typeface="+mn-cs"/>
          </a:endParaRPr>
        </a:p>
      </dgm:t>
    </dgm:pt>
    <dgm:pt modelId="{EBB9A554-1FC8-4B8F-A15F-3EDBF1566E0F}" type="parTrans" cxnId="{15EBBAF4-2F03-443A-9D16-D274FD397BAB}">
      <dgm:prSet/>
      <dgm:spPr/>
      <dgm:t>
        <a:bodyPr/>
        <a:lstStyle/>
        <a:p>
          <a:endParaRPr lang="en-US"/>
        </a:p>
      </dgm:t>
    </dgm:pt>
    <dgm:pt modelId="{4B0E1F29-8029-4C74-8547-CE81A37F7666}" type="sibTrans" cxnId="{15EBBAF4-2F03-443A-9D16-D274FD397BAB}">
      <dgm:prSet/>
      <dgm:spPr/>
      <dgm:t>
        <a:bodyPr/>
        <a:lstStyle/>
        <a:p>
          <a:endParaRPr lang="en-US"/>
        </a:p>
      </dgm:t>
    </dgm:pt>
    <dgm:pt modelId="{1A9E59D5-E830-412F-BA6B-D5E226A58395}" type="pres">
      <dgm:prSet presAssocID="{891F719E-43FC-4F7B-9B94-22D904B2C155}" presName="linearFlow" presStyleCnt="0">
        <dgm:presLayoutVars>
          <dgm:dir/>
          <dgm:resizeHandles val="exact"/>
        </dgm:presLayoutVars>
      </dgm:prSet>
      <dgm:spPr/>
      <dgm:t>
        <a:bodyPr/>
        <a:lstStyle/>
        <a:p>
          <a:endParaRPr lang="en-US"/>
        </a:p>
      </dgm:t>
    </dgm:pt>
    <dgm:pt modelId="{789272D0-A96E-452F-BE79-78CAED68BF4A}" type="pres">
      <dgm:prSet presAssocID="{F8855785-2889-4B1D-8803-5CEF16C41DF8}" presName="composite" presStyleCnt="0"/>
      <dgm:spPr/>
    </dgm:pt>
    <dgm:pt modelId="{EDBBD49E-01CC-41AA-B10A-1E76896B1F11}" type="pres">
      <dgm:prSet presAssocID="{F8855785-2889-4B1D-8803-5CEF16C41DF8}" presName="imgShp" presStyleLbl="fgImgPlace1" presStyleIdx="0" presStyleCnt="1" custLinFactNeighborX="-2257"/>
      <dgm:spPr>
        <a:xfrm>
          <a:off x="609588" y="374332"/>
          <a:ext cx="2680335" cy="2680335"/>
        </a:xfrm>
        <a:prstGeom prst="ellipse">
          <a:avLst/>
        </a:prstGeom>
        <a:solidFill>
          <a:srgbClr val="4F271C">
            <a:tint val="50000"/>
            <a:hueOff val="0"/>
            <a:satOff val="0"/>
            <a:lumOff val="0"/>
            <a:alphaOff val="0"/>
          </a:srgbClr>
        </a:solidFill>
        <a:ln w="25400" cap="flat" cmpd="sng" algn="ctr">
          <a:solidFill>
            <a:srgbClr val="0066FF"/>
          </a:solidFill>
          <a:prstDash val="solid"/>
        </a:ln>
        <a:effectLst/>
      </dgm:spPr>
    </dgm:pt>
    <dgm:pt modelId="{11B23607-D997-45F5-A1BD-B398C1EA880C}" type="pres">
      <dgm:prSet presAssocID="{F8855785-2889-4B1D-8803-5CEF16C41DF8}" presName="txShp" presStyleLbl="node1" presStyleIdx="0" presStyleCnt="1" custLinFactNeighborX="370" custLinFactNeighborY="-121">
        <dgm:presLayoutVars>
          <dgm:bulletEnabled val="1"/>
        </dgm:presLayoutVars>
      </dgm:prSet>
      <dgm:spPr>
        <a:prstGeom prst="homePlate">
          <a:avLst/>
        </a:prstGeom>
      </dgm:spPr>
      <dgm:t>
        <a:bodyPr/>
        <a:lstStyle/>
        <a:p>
          <a:endParaRPr lang="en-US"/>
        </a:p>
      </dgm:t>
    </dgm:pt>
  </dgm:ptLst>
  <dgm:cxnLst>
    <dgm:cxn modelId="{E1EF4588-E7DC-4DA4-A6E4-FB8B331A9CD3}" type="presOf" srcId="{87A15FF9-311C-42D5-BD10-CA08B1FA843E}" destId="{11B23607-D997-45F5-A1BD-B398C1EA880C}" srcOrd="0" destOrd="4" presId="urn:microsoft.com/office/officeart/2005/8/layout/vList3#11"/>
    <dgm:cxn modelId="{11362504-1820-4431-8F71-611229CF07DF}" type="presOf" srcId="{9F402231-6FC4-4180-8CCC-0F4D59289A0B}" destId="{11B23607-D997-45F5-A1BD-B398C1EA880C}" srcOrd="0" destOrd="6" presId="urn:microsoft.com/office/officeart/2005/8/layout/vList3#11"/>
    <dgm:cxn modelId="{A8B6ADEF-2E60-4752-AA36-DAF9050C1174}" srcId="{F8855785-2889-4B1D-8803-5CEF16C41DF8}" destId="{A3A7D02D-A42A-4BBE-882C-D5A205E27812}" srcOrd="2" destOrd="0" parTransId="{5F6EB73D-80DD-4B62-88FB-AFD290395A57}" sibTransId="{C0E36812-E364-4973-B125-B72F207DBFD2}"/>
    <dgm:cxn modelId="{1917D6AF-7AE6-4C48-8292-0515EDE361D2}" type="presOf" srcId="{A3A7D02D-A42A-4BBE-882C-D5A205E27812}" destId="{11B23607-D997-45F5-A1BD-B398C1EA880C}" srcOrd="0" destOrd="3" presId="urn:microsoft.com/office/officeart/2005/8/layout/vList3#11"/>
    <dgm:cxn modelId="{60777895-ADE5-4D0C-A1AA-F9051CF66D94}" srcId="{F8855785-2889-4B1D-8803-5CEF16C41DF8}" destId="{DF0BD0F4-D300-4DD0-B332-68867FC4DEBD}" srcOrd="6" destOrd="0" parTransId="{462424F4-1350-421D-9CE1-8D01E491DF63}" sibTransId="{33DC1B41-21D4-4C19-A8A6-32A6C7A7275B}"/>
    <dgm:cxn modelId="{69DABC0A-4758-4184-A636-7EBDA046E0B3}" type="presOf" srcId="{405F95F1-E356-4278-A4C1-D152CEF307CD}" destId="{11B23607-D997-45F5-A1BD-B398C1EA880C}" srcOrd="0" destOrd="2" presId="urn:microsoft.com/office/officeart/2005/8/layout/vList3#11"/>
    <dgm:cxn modelId="{33F0CCD9-703D-4D71-9373-06543D9631D4}" type="presOf" srcId="{DF0BD0F4-D300-4DD0-B332-68867FC4DEBD}" destId="{11B23607-D997-45F5-A1BD-B398C1EA880C}" srcOrd="0" destOrd="7" presId="urn:microsoft.com/office/officeart/2005/8/layout/vList3#11"/>
    <dgm:cxn modelId="{5EC2B0A5-FD01-458C-B5B2-D89B6CD5CA45}" type="presOf" srcId="{DDE124FB-ADC3-467C-81A3-CED588E9A89B}" destId="{11B23607-D997-45F5-A1BD-B398C1EA880C}" srcOrd="0" destOrd="5" presId="urn:microsoft.com/office/officeart/2005/8/layout/vList3#11"/>
    <dgm:cxn modelId="{15EBBAF4-2F03-443A-9D16-D274FD397BAB}" srcId="{F8855785-2889-4B1D-8803-5CEF16C41DF8}" destId="{87A15FF9-311C-42D5-BD10-CA08B1FA843E}" srcOrd="3" destOrd="0" parTransId="{EBB9A554-1FC8-4B8F-A15F-3EDBF1566E0F}" sibTransId="{4B0E1F29-8029-4C74-8547-CE81A37F7666}"/>
    <dgm:cxn modelId="{9915A86F-746B-4D12-A891-50694D7EB58D}" type="presOf" srcId="{F8855785-2889-4B1D-8803-5CEF16C41DF8}" destId="{11B23607-D997-45F5-A1BD-B398C1EA880C}" srcOrd="0" destOrd="0" presId="urn:microsoft.com/office/officeart/2005/8/layout/vList3#11"/>
    <dgm:cxn modelId="{08C84510-BC7B-4CF9-9E17-3E14A105D49D}" srcId="{891F719E-43FC-4F7B-9B94-22D904B2C155}" destId="{F8855785-2889-4B1D-8803-5CEF16C41DF8}" srcOrd="0" destOrd="0" parTransId="{88983C96-94C0-40C0-A876-0B0B2EBCEC17}" sibTransId="{14E9C524-E8EB-4AF2-BF82-787F6AB64277}"/>
    <dgm:cxn modelId="{5E55F2B4-3CFB-4E6A-BEEB-3F78FCCD660C}" srcId="{F8855785-2889-4B1D-8803-5CEF16C41DF8}" destId="{F8C9DA6D-9775-4F7A-9661-D2A703739314}" srcOrd="0" destOrd="0" parTransId="{8DA265CD-0EAC-430D-92EF-A31F4ACAA3FC}" sibTransId="{06E97F5D-7C1E-41DD-AC1C-DDD383C70348}"/>
    <dgm:cxn modelId="{9AB3E033-F1FE-473F-935C-A6A1BDC3EB8A}" srcId="{F8855785-2889-4B1D-8803-5CEF16C41DF8}" destId="{DDE124FB-ADC3-467C-81A3-CED588E9A89B}" srcOrd="4" destOrd="0" parTransId="{7371FE90-571B-43C3-AA48-A80E01DF072E}" sibTransId="{ECEC24E7-131D-4ADB-847C-D0D52B728E52}"/>
    <dgm:cxn modelId="{7F24CE11-3B74-4617-A35B-69C349A676C5}" type="presOf" srcId="{891F719E-43FC-4F7B-9B94-22D904B2C155}" destId="{1A9E59D5-E830-412F-BA6B-D5E226A58395}" srcOrd="0" destOrd="0" presId="urn:microsoft.com/office/officeart/2005/8/layout/vList3#11"/>
    <dgm:cxn modelId="{56E8B0C5-2B67-42AB-8549-07A48C1B90EE}" srcId="{F8855785-2889-4B1D-8803-5CEF16C41DF8}" destId="{9F402231-6FC4-4180-8CCC-0F4D59289A0B}" srcOrd="5" destOrd="0" parTransId="{60282A4C-5D78-453B-BF9F-9F49691F8DFE}" sibTransId="{D08D9FBA-CA97-409E-9E05-D902A56D2F79}"/>
    <dgm:cxn modelId="{32191BBD-422A-4DE4-AD76-39753F5E0710}" type="presOf" srcId="{F8C9DA6D-9775-4F7A-9661-D2A703739314}" destId="{11B23607-D997-45F5-A1BD-B398C1EA880C}" srcOrd="0" destOrd="1" presId="urn:microsoft.com/office/officeart/2005/8/layout/vList3#11"/>
    <dgm:cxn modelId="{8F0FE6CC-93DF-4945-B847-9E86D6EF4F62}" srcId="{F8855785-2889-4B1D-8803-5CEF16C41DF8}" destId="{405F95F1-E356-4278-A4C1-D152CEF307CD}" srcOrd="1" destOrd="0" parTransId="{319044B2-3753-4DDF-BD23-172746534211}" sibTransId="{0D1D1CD4-51A6-4496-927E-01CF57ABF4D7}"/>
    <dgm:cxn modelId="{6FE59712-E190-4FEB-98C6-CEDFAA57673E}" type="presParOf" srcId="{1A9E59D5-E830-412F-BA6B-D5E226A58395}" destId="{789272D0-A96E-452F-BE79-78CAED68BF4A}" srcOrd="0" destOrd="0" presId="urn:microsoft.com/office/officeart/2005/8/layout/vList3#11"/>
    <dgm:cxn modelId="{7DF67110-505E-48F4-8D33-30E734AF3DED}" type="presParOf" srcId="{789272D0-A96E-452F-BE79-78CAED68BF4A}" destId="{EDBBD49E-01CC-41AA-B10A-1E76896B1F11}" srcOrd="0" destOrd="0" presId="urn:microsoft.com/office/officeart/2005/8/layout/vList3#11"/>
    <dgm:cxn modelId="{51E757F9-707C-4CB9-AC3A-E128A723287F}" type="presParOf" srcId="{789272D0-A96E-452F-BE79-78CAED68BF4A}" destId="{11B23607-D997-45F5-A1BD-B398C1EA880C}" srcOrd="1" destOrd="0" presId="urn:microsoft.com/office/officeart/2005/8/layout/vList3#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1" y="1"/>
            <a:ext cx="3038475"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8131" name="Rectangle 3"/>
          <p:cNvSpPr>
            <a:spLocks noGrp="1" noChangeArrowheads="1"/>
          </p:cNvSpPr>
          <p:nvPr>
            <p:ph type="dt" idx="1"/>
          </p:nvPr>
        </p:nvSpPr>
        <p:spPr bwMode="auto">
          <a:xfrm>
            <a:off x="3970339" y="1"/>
            <a:ext cx="3038475"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407988" y="696913"/>
            <a:ext cx="6194425"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701675" y="4416510"/>
            <a:ext cx="5607050" cy="4183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p:cNvSpPr>
            <a:spLocks noGrp="1" noChangeArrowheads="1"/>
          </p:cNvSpPr>
          <p:nvPr>
            <p:ph type="ftr" sz="quarter" idx="4"/>
          </p:nvPr>
        </p:nvSpPr>
        <p:spPr bwMode="auto">
          <a:xfrm>
            <a:off x="1" y="8829823"/>
            <a:ext cx="3038475" cy="46498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8135" name="Rectangle 7"/>
          <p:cNvSpPr>
            <a:spLocks noGrp="1" noChangeArrowheads="1"/>
          </p:cNvSpPr>
          <p:nvPr>
            <p:ph type="sldNum" sz="quarter" idx="5"/>
          </p:nvPr>
        </p:nvSpPr>
        <p:spPr bwMode="auto">
          <a:xfrm>
            <a:off x="3970339" y="8829823"/>
            <a:ext cx="3038475" cy="46498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74D9761-4779-4198-87FF-8F74DE465069}" type="slidenum">
              <a:rPr lang="en-US"/>
              <a:pPr>
                <a:defRPr/>
              </a:pPr>
              <a:t>‹#›</a:t>
            </a:fld>
            <a:endParaRPr lang="en-US"/>
          </a:p>
        </p:txBody>
      </p:sp>
    </p:spTree>
    <p:extLst>
      <p:ext uri="{BB962C8B-B14F-4D97-AF65-F5344CB8AC3E}">
        <p14:creationId xmlns:p14="http://schemas.microsoft.com/office/powerpoint/2010/main" val="1909010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doj.state.or.us/wp-content/uploads/2017/06/public_records_and_meetings_manual.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br>
              <a:rPr lang="en-US" dirty="0"/>
            </a:br>
            <a:r>
              <a:rPr lang="en-US" dirty="0"/>
              <a:t/>
            </a:r>
            <a:br>
              <a:rPr lang="en-US" dirty="0"/>
            </a:br>
            <a:r>
              <a:rPr lang="en-US" dirty="0"/>
              <a:t>Oregon’s budget</a:t>
            </a:r>
            <a:r>
              <a:rPr lang="en-US" baseline="0" dirty="0"/>
              <a:t> system is one of the most progressive in the nation.  Oregon’s Local Budget Law is found in the Oregon Revised Statutes (ORS) 294.305 to 294.565.</a:t>
            </a:r>
          </a:p>
          <a:p>
            <a:endParaRPr lang="en-US" baseline="0" dirty="0"/>
          </a:p>
          <a:p>
            <a:r>
              <a:rPr lang="en-US" baseline="0" dirty="0"/>
              <a:t>The law applies to approximately 1,500 local governments throughout the state by:</a:t>
            </a:r>
          </a:p>
          <a:p>
            <a:pPr marL="181240" indent="-181240">
              <a:buFont typeface="Arial" panose="020B0604020202020204" pitchFamily="34" charset="0"/>
              <a:buChar char="•"/>
            </a:pPr>
            <a:r>
              <a:rPr lang="en-US" u="sng" baseline="0" dirty="0"/>
              <a:t>Establishing standard procedures </a:t>
            </a:r>
            <a:r>
              <a:rPr lang="en-US" baseline="0" dirty="0"/>
              <a:t>for preparing, presenting, and administering the budgets for Oregon governments</a:t>
            </a:r>
          </a:p>
          <a:p>
            <a:pPr marL="638440" lvl="1" indent="-181240">
              <a:buFont typeface="Arial" panose="020B0604020202020204" pitchFamily="34" charset="0"/>
              <a:buChar char="•"/>
            </a:pPr>
            <a:r>
              <a:rPr lang="en-US" baseline="0" dirty="0"/>
              <a:t>The process must begin far enough in advance that it can be adopted before June 30 of the current fiscal year or the last June 30 of the current biennial budget period.  Without a budget in place, there is no legal authority to spend money or impose taxes.</a:t>
            </a:r>
          </a:p>
          <a:p>
            <a:pPr marL="181240" indent="-181240">
              <a:buFont typeface="Arial" panose="020B0604020202020204" pitchFamily="34" charset="0"/>
              <a:buChar char="•"/>
            </a:pPr>
            <a:r>
              <a:rPr lang="en-US" u="sng" baseline="0" dirty="0"/>
              <a:t>REQUIRES citizen involvement before formal adoption</a:t>
            </a:r>
          </a:p>
          <a:p>
            <a:pPr marL="664546" lvl="1" indent="-181240">
              <a:buFont typeface="Arial" panose="020B0604020202020204" pitchFamily="34" charset="0"/>
              <a:buChar char="•"/>
            </a:pPr>
            <a:r>
              <a:rPr lang="en-US" baseline="0" dirty="0"/>
              <a:t>Public notification requirements</a:t>
            </a:r>
          </a:p>
          <a:p>
            <a:pPr marL="664546" lvl="1" indent="-181240">
              <a:buFont typeface="Arial" panose="020B0604020202020204" pitchFamily="34" charset="0"/>
              <a:buChar char="•"/>
            </a:pPr>
            <a:r>
              <a:rPr lang="en-US" baseline="0" dirty="0"/>
              <a:t>Members of budget committees have an equal vote to members of the governing body serving on the budget committee </a:t>
            </a:r>
          </a:p>
          <a:p>
            <a:pPr marL="664546" lvl="1" indent="-181240">
              <a:buFont typeface="Arial" panose="020B0604020202020204" pitchFamily="34" charset="0"/>
              <a:buChar char="•"/>
            </a:pPr>
            <a:r>
              <a:rPr lang="en-US" baseline="0" dirty="0"/>
              <a:t>Changes to the budget are limited without additional public notification and citizen input</a:t>
            </a:r>
          </a:p>
          <a:p>
            <a:pPr marL="181240" indent="-181240">
              <a:buFont typeface="Arial" panose="020B0604020202020204" pitchFamily="34" charset="0"/>
              <a:buChar char="•"/>
            </a:pPr>
            <a:r>
              <a:rPr lang="en-US" baseline="0" dirty="0"/>
              <a:t>Provides a method of estimating revenues, expenditures, and proposed taxes</a:t>
            </a:r>
          </a:p>
          <a:p>
            <a:pPr marL="181240" indent="-181240">
              <a:buFont typeface="Arial" panose="020B0604020202020204" pitchFamily="34" charset="0"/>
              <a:buChar char="•"/>
            </a:pPr>
            <a:r>
              <a:rPr lang="en-US" baseline="0" dirty="0"/>
              <a:t>Offers a way to outline programs and services provided by local governments and the fiscal policy used to carry them out</a:t>
            </a:r>
          </a:p>
          <a:p>
            <a:pPr marL="181240" indent="-181240">
              <a:buFont typeface="Arial" panose="020B0604020202020204" pitchFamily="34" charset="0"/>
              <a:buChar char="•"/>
            </a:pPr>
            <a:r>
              <a:rPr lang="en-US" baseline="0" dirty="0"/>
              <a:t>BUT it is important to remember, it’s a PLAN.  Things will come up throughout the year, sometimes requiring changes to the budget.</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1</a:t>
            </a:fld>
            <a:endParaRPr lang="en-US"/>
          </a:p>
        </p:txBody>
      </p:sp>
    </p:spTree>
    <p:extLst>
      <p:ext uri="{BB962C8B-B14F-4D97-AF65-F5344CB8AC3E}">
        <p14:creationId xmlns:p14="http://schemas.microsoft.com/office/powerpoint/2010/main" val="2470574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Budget Committee:  Rules of the Procedure – </a:t>
            </a:r>
          </a:p>
          <a:p>
            <a:pPr marL="0" indent="0">
              <a:buFont typeface="Arial" panose="020B0604020202020204" pitchFamily="34" charset="0"/>
              <a:buNone/>
            </a:pPr>
            <a:endParaRPr lang="en-US" sz="1200" u="sng" dirty="0"/>
          </a:p>
          <a:p>
            <a:r>
              <a:rPr lang="en-US" dirty="0"/>
              <a:t>Establishing rules of procedure for council meetings has several benefits. </a:t>
            </a:r>
          </a:p>
          <a:p>
            <a:pPr marL="181240" indent="-181240">
              <a:buFont typeface="Arial" panose="020B0604020202020204" pitchFamily="34" charset="0"/>
              <a:buChar char="•"/>
            </a:pPr>
            <a:r>
              <a:rPr lang="en-US" dirty="0"/>
              <a:t>It allows for – </a:t>
            </a:r>
          </a:p>
          <a:p>
            <a:pPr marL="664546" lvl="1" indent="-181240">
              <a:buFont typeface="Arial" panose="020B0604020202020204" pitchFamily="34" charset="0"/>
              <a:buChar char="•"/>
            </a:pPr>
            <a:r>
              <a:rPr lang="en-US" dirty="0"/>
              <a:t>Meetings to be run in an efficient and consistent manner</a:t>
            </a:r>
          </a:p>
          <a:p>
            <a:pPr marL="664546" lvl="1" indent="-181240">
              <a:buFont typeface="Arial" panose="020B0604020202020204" pitchFamily="34" charset="0"/>
              <a:buChar char="•"/>
            </a:pPr>
            <a:r>
              <a:rPr lang="en-US" dirty="0"/>
              <a:t>The council and residents to debate matters of public concern in a courteous and respectful manner that lessens the likelihood of discontent and friction </a:t>
            </a:r>
          </a:p>
          <a:p>
            <a:pPr marL="664546" lvl="1" indent="-181240">
              <a:buFont typeface="Arial" panose="020B0604020202020204" pitchFamily="34" charset="0"/>
              <a:buChar char="•"/>
            </a:pPr>
            <a:r>
              <a:rPr lang="en-US" dirty="0"/>
              <a:t>Guidance to council members on how they are to interact and engage with city employees and members of the public</a:t>
            </a:r>
          </a:p>
          <a:p>
            <a:pPr marL="664546" lvl="1" indent="-181240">
              <a:buFont typeface="Arial" panose="020B0604020202020204" pitchFamily="34" charset="0"/>
              <a:buChar char="•"/>
            </a:pPr>
            <a:r>
              <a:rPr lang="en-US" dirty="0"/>
              <a:t>Continuity and stability during transition years when new members of the council are elected to office</a:t>
            </a:r>
            <a:endParaRPr lang="en-US" i="0" u="none"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10</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Who is involved in the Budgeting Process?</a:t>
            </a:r>
          </a:p>
          <a:p>
            <a:pPr marL="0" indent="0">
              <a:buFont typeface="Arial" panose="020B0604020202020204" pitchFamily="34" charset="0"/>
              <a:buNone/>
            </a:pPr>
            <a:endParaRPr lang="en-US" sz="1200" u="sng" dirty="0"/>
          </a:p>
          <a:p>
            <a:pPr marL="0" indent="0">
              <a:buFont typeface="Arial" panose="020B0604020202020204" pitchFamily="34" charset="0"/>
              <a:buNone/>
            </a:pPr>
            <a:r>
              <a:rPr lang="en-US" sz="1200" u="sng" dirty="0"/>
              <a:t>Budget Committee:  Can the budget committee? – </a:t>
            </a:r>
          </a:p>
          <a:p>
            <a:pPr marL="0" indent="0">
              <a:buFont typeface="Arial" panose="020B0604020202020204" pitchFamily="34" charset="0"/>
              <a:buNone/>
            </a:pPr>
            <a:endParaRPr lang="en-US" sz="1200" u="sng" dirty="0"/>
          </a:p>
          <a:p>
            <a:r>
              <a:rPr lang="en-US" i="0" dirty="0"/>
              <a:t>Add or delete services? NO</a:t>
            </a:r>
          </a:p>
          <a:p>
            <a:pPr marL="181240" indent="-181240">
              <a:buFont typeface="Arial" panose="020B0604020202020204" pitchFamily="34" charset="0"/>
              <a:buChar char="•"/>
            </a:pPr>
            <a:r>
              <a:rPr lang="en-US" i="0" dirty="0"/>
              <a:t>Budget parameters established by the governing body give the budget officer and staff guidelines for developing the budget</a:t>
            </a:r>
          </a:p>
          <a:p>
            <a:pPr marL="181240" indent="-181240">
              <a:buFont typeface="Arial" panose="020B0604020202020204" pitchFamily="34" charset="0"/>
              <a:buChar char="•"/>
            </a:pPr>
            <a:r>
              <a:rPr lang="en-US" i="0" dirty="0"/>
              <a:t>Budget is prepared reflecting those parameters</a:t>
            </a:r>
          </a:p>
          <a:p>
            <a:endParaRPr lang="en-US" i="0" dirty="0"/>
          </a:p>
          <a:p>
            <a:r>
              <a:rPr lang="en-US" i="0" dirty="0"/>
              <a:t>Add/delete funding for services YES</a:t>
            </a:r>
          </a:p>
          <a:p>
            <a:pPr marL="181240" indent="-181240">
              <a:buFont typeface="Arial" panose="020B0604020202020204" pitchFamily="34" charset="0"/>
              <a:buChar char="•"/>
            </a:pPr>
            <a:r>
              <a:rPr lang="en-US" i="0" dirty="0"/>
              <a:t>Even though the budget committee can add or delete funding for specific services in the proposed budget, the governing body can make changes after the budget committee has approved the budget, although they may need to hold another public hearing and re-publish the budget to do so</a:t>
            </a:r>
          </a:p>
          <a:p>
            <a:pPr marL="181240" indent="-181240">
              <a:buFont typeface="Arial" panose="020B0604020202020204" pitchFamily="34" charset="0"/>
              <a:buChar char="•"/>
            </a:pPr>
            <a:endParaRPr lang="en-US" i="0" dirty="0"/>
          </a:p>
          <a:p>
            <a:r>
              <a:rPr lang="en-US" i="0" dirty="0"/>
              <a:t>Determine employee compensation NO</a:t>
            </a:r>
          </a:p>
          <a:p>
            <a:pPr marL="181240" indent="-181240">
              <a:buFont typeface="Arial" panose="020B0604020202020204" pitchFamily="34" charset="0"/>
              <a:buChar char="•"/>
            </a:pPr>
            <a:r>
              <a:rPr lang="en-US" i="0" dirty="0"/>
              <a:t>Budget committee does not approve new staff, employee contracts or salary schedules, or negotiate labor agreements</a:t>
            </a:r>
          </a:p>
          <a:p>
            <a:pPr marL="181240" indent="-181240">
              <a:buFont typeface="Arial" panose="020B0604020202020204" pitchFamily="34" charset="0"/>
              <a:buChar char="•"/>
            </a:pPr>
            <a:r>
              <a:rPr lang="en-US" i="0" dirty="0"/>
              <a:t>Can use its authority to direct the administration to make increases or decreases in the proposed budget</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11</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Today we will go through the four phases of a</a:t>
            </a:r>
            <a:r>
              <a:rPr lang="en-US" baseline="0" dirty="0"/>
              <a:t> city’s budgeting process:</a:t>
            </a:r>
          </a:p>
          <a:p>
            <a:pPr marL="0" indent="0">
              <a:buFont typeface="Arial" panose="020B0604020202020204" pitchFamily="34" charset="0"/>
              <a:buNone/>
            </a:pPr>
            <a:endParaRPr lang="en-US" baseline="0" dirty="0"/>
          </a:p>
          <a:p>
            <a:pPr marL="228600" indent="-228600">
              <a:buFont typeface="Arial" panose="020B0604020202020204" pitchFamily="34" charset="0"/>
              <a:buAutoNum type="arabicParenR"/>
            </a:pPr>
            <a:r>
              <a:rPr lang="en-US" baseline="0" dirty="0"/>
              <a:t>The Budget Officer Prepares a Proposed Budget</a:t>
            </a:r>
          </a:p>
          <a:p>
            <a:pPr marL="228600" indent="-228600">
              <a:buFont typeface="Arial" panose="020B0604020202020204" pitchFamily="34" charset="0"/>
              <a:buAutoNum type="arabicParenR"/>
            </a:pPr>
            <a:r>
              <a:rPr lang="en-US" baseline="0" dirty="0"/>
              <a:t>The Budget Committee Approves the Budget</a:t>
            </a:r>
          </a:p>
          <a:p>
            <a:pPr marL="228600" indent="-228600">
              <a:buFont typeface="Arial" panose="020B0604020202020204" pitchFamily="34" charset="0"/>
              <a:buAutoNum type="arabicParenR"/>
            </a:pPr>
            <a:r>
              <a:rPr lang="en-US" baseline="0" dirty="0"/>
              <a:t>The Budget is Adopted and Property Taxes are Certified</a:t>
            </a:r>
          </a:p>
          <a:p>
            <a:pPr marL="228600" indent="-228600">
              <a:buFont typeface="Arial" panose="020B0604020202020204" pitchFamily="34" charset="0"/>
              <a:buAutoNum type="arabicParenR"/>
            </a:pPr>
            <a:r>
              <a:rPr lang="en-US" baseline="0" dirty="0"/>
              <a:t>Changes to the Adopted Budget</a:t>
            </a:r>
          </a:p>
          <a:p>
            <a:pPr marL="228600" indent="-228600">
              <a:buFont typeface="Arial" panose="020B0604020202020204" pitchFamily="34" charset="0"/>
              <a:buAutoNum type="arabicParenR"/>
            </a:pPr>
            <a:endParaRPr lang="en-US"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12</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Budget officer appointed – </a:t>
            </a:r>
            <a:r>
              <a:rPr lang="en-US" i="0" dirty="0"/>
              <a:t>Each local government must have a budget officer, either appointed by the governing body or designated by the</a:t>
            </a:r>
            <a:r>
              <a:rPr lang="en-US" i="0" baseline="0" dirty="0"/>
              <a:t> local govt. charter. The Budget Officer is supervised by the executive officer or the governing body.</a:t>
            </a:r>
          </a:p>
          <a:p>
            <a:endParaRPr lang="en-US" i="1" baseline="0" dirty="0"/>
          </a:p>
          <a:p>
            <a:r>
              <a:rPr lang="en-US" i="1" baseline="0" dirty="0"/>
              <a:t>Proposed budget prepared – </a:t>
            </a:r>
            <a:r>
              <a:rPr lang="en-US" i="0" baseline="0" dirty="0"/>
              <a:t>The Budget Officer is responsible for preparing or supervising the preparation of the proposed budget for presentation to the budget committee.</a:t>
            </a:r>
          </a:p>
          <a:p>
            <a:endParaRPr lang="en-US" i="0" baseline="0" dirty="0"/>
          </a:p>
          <a:p>
            <a:r>
              <a:rPr lang="en-US" i="1" baseline="0" dirty="0"/>
              <a:t>Budget officer publishes notice – </a:t>
            </a:r>
            <a:r>
              <a:rPr lang="en-US" i="0" baseline="0" dirty="0"/>
              <a:t>When the proposed budget and budget message are ready, the Budget Officer publishes a “”Notice of Budget Committee Meeting”</a:t>
            </a:r>
          </a:p>
          <a:p>
            <a:pPr marL="181240" indent="-181240">
              <a:buFont typeface="Arial" panose="020B0604020202020204" pitchFamily="34" charset="0"/>
              <a:buChar char="•"/>
            </a:pPr>
            <a:r>
              <a:rPr lang="en-US" i="0" baseline="0" dirty="0"/>
              <a:t>Newspapers only – published at least 2x, 5-30 days before the scheduled meeting</a:t>
            </a:r>
          </a:p>
          <a:p>
            <a:pPr marL="181240" indent="-181240">
              <a:buFont typeface="Arial" panose="020B0604020202020204" pitchFamily="34" charset="0"/>
              <a:buChar char="•"/>
            </a:pPr>
            <a:r>
              <a:rPr lang="en-US" i="0" baseline="0" dirty="0"/>
              <a:t>Newspaper and local </a:t>
            </a:r>
            <a:r>
              <a:rPr lang="en-US" i="0" baseline="0" dirty="0" err="1"/>
              <a:t>govt</a:t>
            </a:r>
            <a:r>
              <a:rPr lang="en-US" i="0" baseline="0" dirty="0"/>
              <a:t> website – 1x in newspaper, 5-30 days before meeting and 1x on website no later than 10 days prior to the meeting</a:t>
            </a:r>
          </a:p>
          <a:p>
            <a:endParaRPr lang="en-US" i="0" baseline="0" dirty="0"/>
          </a:p>
          <a:p>
            <a:r>
              <a:rPr lang="en-US" i="1" baseline="0" dirty="0"/>
              <a:t>Budget Committee Meets – </a:t>
            </a:r>
            <a:r>
              <a:rPr lang="en-US" i="0" baseline="0" dirty="0"/>
              <a:t>At least one meeting must be held to 1. receive the budget message and budget document and 2. to hear the public. The Budget Officer provides a copy of the budget to each member of the budget committee, either before or during the first meeting. The budget becomes a public document once it is distributed to the budget committee, so it must be made available to the public.</a:t>
            </a:r>
          </a:p>
          <a:p>
            <a:endParaRPr lang="en-US" i="0" baseline="0" dirty="0"/>
          </a:p>
          <a:p>
            <a:r>
              <a:rPr lang="en-US" i="0" baseline="0" dirty="0"/>
              <a:t>The Budget Committee discusses and revises the budget as needed</a:t>
            </a:r>
          </a:p>
          <a:p>
            <a:r>
              <a:rPr lang="en-US" i="0" baseline="0" dirty="0"/>
              <a:t>The Budget Committee holds a public hearing giving citizens an opportunity to comment on the use of State Revenue Sharing</a:t>
            </a:r>
          </a:p>
          <a:p>
            <a:r>
              <a:rPr lang="en-US" i="0" baseline="0" dirty="0"/>
              <a:t>The Budget Committee holds a public hearing giving citizens an opportunity to comment on the budget</a:t>
            </a:r>
          </a:p>
          <a:p>
            <a:r>
              <a:rPr lang="en-US" i="0" baseline="0" dirty="0"/>
              <a:t>The Budget Committee approves the budget</a:t>
            </a:r>
          </a:p>
          <a:p>
            <a:r>
              <a:rPr lang="en-US" i="0" baseline="0" dirty="0"/>
              <a:t>The Budget Committee approves the tax levy</a:t>
            </a:r>
          </a:p>
          <a:p>
            <a:endParaRPr lang="en-US" i="0" baseline="0" dirty="0"/>
          </a:p>
          <a:p>
            <a:r>
              <a:rPr lang="en-US" i="0" baseline="0" dirty="0"/>
              <a:t>From there the Budget Summary and notice of the Public Hearing on the proposed budget is published.   The same process occurs for the Urban Renewal Agency.  There is also notice of the Public Hearing for State Revenue Sharing.</a:t>
            </a:r>
          </a:p>
          <a:p>
            <a:endParaRPr lang="en-US" i="0" baseline="0" dirty="0"/>
          </a:p>
          <a:p>
            <a:r>
              <a:rPr lang="en-US" i="0" baseline="0" dirty="0"/>
              <a:t>The Public Hearing is held.  There is also a Public Hearing on State Revenue Sharing.</a:t>
            </a:r>
          </a:p>
          <a:p>
            <a:r>
              <a:rPr lang="en-US" i="0" baseline="0" dirty="0"/>
              <a:t>Present Resolution adopting the budget, making appropriations, levying and categorizing the taxes.</a:t>
            </a:r>
          </a:p>
          <a:p>
            <a:endParaRPr lang="en-US" i="0" baseline="0" dirty="0"/>
          </a:p>
          <a:p>
            <a:r>
              <a:rPr lang="en-US" i="0" baseline="0" dirty="0"/>
              <a:t>The appropriate documents are delivered to Coos County.</a:t>
            </a:r>
          </a:p>
          <a:p>
            <a:endParaRPr lang="en-US"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13</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Preparation –</a:t>
            </a:r>
          </a:p>
          <a:p>
            <a:pPr marL="0" indent="0">
              <a:buFont typeface="Arial" panose="020B0604020202020204" pitchFamily="34" charset="0"/>
              <a:buNone/>
            </a:pPr>
            <a:endParaRPr lang="en-US" sz="1200" u="sng" dirty="0"/>
          </a:p>
          <a:p>
            <a:pPr marL="628650" lvl="1" indent="-171450">
              <a:buFont typeface="Arial" pitchFamily="34" charset="0"/>
              <a:buChar char="•"/>
            </a:pPr>
            <a:r>
              <a:rPr lang="en-US" dirty="0"/>
              <a:t>The City Council appoints a budget officer – sometimes its designated in the City’s Charter</a:t>
            </a:r>
          </a:p>
          <a:p>
            <a:pPr marL="628650" lvl="1" indent="-171450">
              <a:buFont typeface="Arial" pitchFamily="34" charset="0"/>
              <a:buChar char="•"/>
            </a:pPr>
            <a:r>
              <a:rPr lang="en-US" dirty="0"/>
              <a:t>City Council performs</a:t>
            </a:r>
            <a:r>
              <a:rPr lang="en-US" baseline="0" dirty="0"/>
              <a:t> their goal setting in the first quarter of each calendar year</a:t>
            </a:r>
          </a:p>
          <a:p>
            <a:pPr marL="628650" lvl="1" indent="-171450">
              <a:buFont typeface="Arial" pitchFamily="34" charset="0"/>
              <a:buChar char="•"/>
            </a:pPr>
            <a:r>
              <a:rPr lang="en-US" baseline="0" dirty="0"/>
              <a:t>The City staff identifies projects from adopted capital improvement plans</a:t>
            </a:r>
          </a:p>
          <a:p>
            <a:pPr marL="628650" lvl="1" indent="-171450">
              <a:buFont typeface="Arial" pitchFamily="34" charset="0"/>
              <a:buChar char="•"/>
            </a:pPr>
            <a:r>
              <a:rPr lang="en-US" baseline="0" dirty="0"/>
              <a:t>Assesses their staffing and training needs</a:t>
            </a:r>
          </a:p>
          <a:p>
            <a:pPr marL="628650" lvl="1" indent="-171450">
              <a:buFont typeface="Arial" pitchFamily="34" charset="0"/>
              <a:buChar char="•"/>
            </a:pPr>
            <a:r>
              <a:rPr lang="en-US" baseline="0" dirty="0"/>
              <a:t>Assesses health of individual funds</a:t>
            </a:r>
          </a:p>
          <a:p>
            <a:pPr marL="628650" lvl="1" indent="-171450">
              <a:buFont typeface="Arial" pitchFamily="34" charset="0"/>
              <a:buChar char="•"/>
            </a:pPr>
            <a:r>
              <a:rPr lang="en-US" baseline="0" dirty="0"/>
              <a:t>Reviews the Council Goals and weaves them into the budget</a:t>
            </a:r>
          </a:p>
          <a:p>
            <a:pPr marL="0" indent="0">
              <a:buFont typeface="Arial" panose="020B0604020202020204" pitchFamily="34" charset="0"/>
              <a:buNone/>
            </a:pPr>
            <a:endParaRPr lang="en-US" sz="1200" u="sng"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Your budget officer will present the budget message at your first budget committee meeting.  Since you have an urban renewal district, the budget message is also presented in a separate meeting.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The budget officer must prepare the proposed budget in a format that meets the requirements set out in state statutes.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The budget officer develops the budget calendar which maps out all the steps that must be followed for the legal adoption of the city budget.</a:t>
            </a:r>
            <a:endParaRPr lang="en-US"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14</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Budget Committee Approval –</a:t>
            </a:r>
          </a:p>
          <a:p>
            <a:pPr marL="0" indent="0">
              <a:buFont typeface="Arial" panose="020B0604020202020204" pitchFamily="34" charset="0"/>
              <a:buNone/>
            </a:pPr>
            <a:endParaRPr lang="en-US" sz="1200" u="sng" dirty="0"/>
          </a:p>
          <a:p>
            <a:pPr marL="628650" lvl="1" indent="-171450">
              <a:buFont typeface="Arial" pitchFamily="34" charset="0"/>
              <a:buChar char="•"/>
            </a:pPr>
            <a:r>
              <a:rPr lang="en-US" dirty="0"/>
              <a:t>The Budget Officer </a:t>
            </a:r>
          </a:p>
          <a:p>
            <a:pPr marL="1085850" lvl="2" indent="-171450">
              <a:buFont typeface="Arial" pitchFamily="34" charset="0"/>
              <a:buChar char="•"/>
            </a:pPr>
            <a:r>
              <a:rPr lang="en-US" dirty="0"/>
              <a:t>Submits the budget with the Budget Message</a:t>
            </a:r>
          </a:p>
          <a:p>
            <a:pPr marL="1085850" lvl="2" indent="-171450">
              <a:buFont typeface="Arial" pitchFamily="34" charset="0"/>
              <a:buChar char="•"/>
            </a:pPr>
            <a:r>
              <a:rPr lang="en-US" dirty="0"/>
              <a:t>Provides a brief description of the financial policies</a:t>
            </a:r>
          </a:p>
          <a:p>
            <a:pPr marL="1085850" lvl="2" indent="-171450">
              <a:buFont typeface="Arial" pitchFamily="34" charset="0"/>
              <a:buChar char="•"/>
            </a:pPr>
            <a:r>
              <a:rPr lang="en-US" dirty="0"/>
              <a:t>Outlines the important features of the budget</a:t>
            </a:r>
          </a:p>
          <a:p>
            <a:pPr marL="1085850" lvl="2" indent="-171450">
              <a:buFont typeface="Arial" pitchFamily="34" charset="0"/>
              <a:buChar char="•"/>
            </a:pPr>
            <a:r>
              <a:rPr lang="en-US" dirty="0"/>
              <a:t>Explains proposed changes from the prior year budget</a:t>
            </a:r>
          </a:p>
          <a:p>
            <a:pPr marL="1085850" lvl="2" indent="-171450">
              <a:buFont typeface="Arial" pitchFamily="34" charset="0"/>
              <a:buChar char="•"/>
            </a:pPr>
            <a:r>
              <a:rPr lang="en-US" dirty="0"/>
              <a:t>Explains any changes in financial policies</a:t>
            </a:r>
          </a:p>
          <a:p>
            <a:pPr marL="628650" lvl="1" indent="-171450">
              <a:buFont typeface="Arial" pitchFamily="34" charset="0"/>
              <a:buChar char="•"/>
            </a:pPr>
            <a:r>
              <a:rPr lang="en-US" dirty="0"/>
              <a:t>The Budget must be prepared in fund structure method</a:t>
            </a:r>
          </a:p>
          <a:p>
            <a:pPr marL="628650" lvl="1" indent="-171450">
              <a:buFont typeface="Arial" pitchFamily="34" charset="0"/>
              <a:buChar char="•"/>
            </a:pPr>
            <a:endParaRPr lang="en-US" dirty="0"/>
          </a:p>
          <a:p>
            <a:pPr marL="628650" lvl="1" indent="-171450">
              <a:buFont typeface="Arial" pitchFamily="34" charset="0"/>
              <a:buChar char="•"/>
            </a:pPr>
            <a:r>
              <a:rPr lang="en-US" dirty="0"/>
              <a:t>The Budget Committee Holds</a:t>
            </a:r>
            <a:r>
              <a:rPr lang="en-US" baseline="0" dirty="0"/>
              <a:t> Budget Committee Meetings</a:t>
            </a:r>
          </a:p>
          <a:p>
            <a:pPr marL="628650" lvl="1" indent="-171450">
              <a:buFont typeface="Arial" pitchFamily="34" charset="0"/>
              <a:buChar char="•"/>
            </a:pPr>
            <a:endParaRPr lang="en-US" baseline="0" dirty="0"/>
          </a:p>
          <a:p>
            <a:pPr marL="628650" lvl="1" indent="-171450">
              <a:buFont typeface="Arial" pitchFamily="34" charset="0"/>
              <a:buChar char="•"/>
            </a:pPr>
            <a:r>
              <a:rPr lang="en-US" baseline="0" dirty="0"/>
              <a:t>The Budget is approved</a:t>
            </a:r>
            <a:endParaRPr lang="en-US"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15</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0" dirty="0"/>
              <a:t>Your staff has already</a:t>
            </a:r>
            <a:r>
              <a:rPr lang="en-US" i="0" baseline="0" dirty="0"/>
              <a:t> developed a Budget Calendar</a:t>
            </a:r>
          </a:p>
          <a:p>
            <a:pPr marL="0" indent="0">
              <a:buFont typeface="Arial" panose="020B0604020202020204" pitchFamily="34" charset="0"/>
              <a:buNone/>
            </a:pPr>
            <a:endParaRPr lang="en-US" i="0" baseline="0" dirty="0"/>
          </a:p>
          <a:p>
            <a:pPr marL="0" indent="0">
              <a:buFont typeface="Arial" panose="020B0604020202020204" pitchFamily="34" charset="0"/>
              <a:buNone/>
            </a:pPr>
            <a:r>
              <a:rPr lang="en-US" i="0" baseline="0" dirty="0"/>
              <a:t>Your first meeting is scheduled on May 5.  At that meeting you will:</a:t>
            </a:r>
          </a:p>
          <a:p>
            <a:pPr marL="171450" indent="-171450">
              <a:buFont typeface="Arial" panose="020B0604020202020204" pitchFamily="34" charset="0"/>
              <a:buChar char="•"/>
            </a:pPr>
            <a:r>
              <a:rPr lang="en-US" i="0" baseline="0" dirty="0"/>
              <a:t>Receive the budget message</a:t>
            </a:r>
          </a:p>
          <a:p>
            <a:pPr marL="171450" indent="-171450">
              <a:buFont typeface="Arial" panose="020B0604020202020204" pitchFamily="34" charset="0"/>
              <a:buChar char="•"/>
            </a:pPr>
            <a:r>
              <a:rPr lang="en-US" i="0" baseline="0" dirty="0"/>
              <a:t>Hear public comment on the proposed budget</a:t>
            </a:r>
          </a:p>
          <a:p>
            <a:pPr marL="171450" indent="-171450">
              <a:buFont typeface="Arial" panose="020B0604020202020204" pitchFamily="34" charset="0"/>
              <a:buChar char="•"/>
            </a:pPr>
            <a:r>
              <a:rPr lang="en-US" i="0" baseline="0" dirty="0"/>
              <a:t>Hold a public hearing on the proposed use of State Revenue Sharing</a:t>
            </a:r>
          </a:p>
          <a:p>
            <a:pPr marL="171450" indent="-171450">
              <a:buFont typeface="Arial" panose="020B0604020202020204" pitchFamily="34" charset="0"/>
              <a:buChar char="•"/>
            </a:pPr>
            <a:r>
              <a:rPr lang="en-US" i="0" baseline="0" dirty="0"/>
              <a:t>Review the budget as presented by staff</a:t>
            </a:r>
          </a:p>
          <a:p>
            <a:pPr marL="171450" indent="-171450">
              <a:buFont typeface="Arial" panose="020B0604020202020204" pitchFamily="34" charset="0"/>
              <a:buChar char="•"/>
            </a:pPr>
            <a:r>
              <a:rPr lang="en-US" i="0" baseline="0" dirty="0"/>
              <a:t>Deliberate, ask questions, and recommend approval of the budget</a:t>
            </a:r>
          </a:p>
          <a:p>
            <a:pPr marL="171450" indent="-171450">
              <a:buFont typeface="Arial" panose="020B0604020202020204" pitchFamily="34" charset="0"/>
              <a:buChar char="•"/>
            </a:pPr>
            <a:endParaRPr lang="en-US" i="0" baseline="0" dirty="0"/>
          </a:p>
          <a:p>
            <a:pPr marL="171450" indent="-171450">
              <a:buFont typeface="Arial" panose="020B0604020202020204" pitchFamily="34" charset="0"/>
              <a:buChar char="•"/>
            </a:pPr>
            <a:r>
              <a:rPr lang="en-US" i="0" baseline="0" dirty="0"/>
              <a:t>If you can’t get through all of that during your first meeting, you will meet again on May 19.</a:t>
            </a:r>
            <a:endParaRPr lang="en-US" i="0"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16</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Budget Adoption &amp; Property Taxes Certified –</a:t>
            </a:r>
          </a:p>
          <a:p>
            <a:pPr marL="0" indent="0">
              <a:buFont typeface="Arial" panose="020B0604020202020204" pitchFamily="34" charset="0"/>
              <a:buNone/>
            </a:pPr>
            <a:endParaRPr lang="en-US" sz="1200" u="sng" dirty="0"/>
          </a:p>
          <a:p>
            <a:pPr marL="628650" lvl="1" indent="-171450">
              <a:buFont typeface="Arial" pitchFamily="34" charset="0"/>
              <a:buChar char="•"/>
            </a:pPr>
            <a:r>
              <a:rPr lang="en-US" dirty="0"/>
              <a:t>The Council adopts a budget &amp; certifies the taxes after the hearing process by passage of an Appropriation Bill, Resolution or Ordinance.  Coquille adopts the budget by</a:t>
            </a:r>
            <a:r>
              <a:rPr lang="en-US" baseline="0" dirty="0"/>
              <a:t> Resolution.</a:t>
            </a:r>
            <a:endParaRPr lang="en-US" dirty="0"/>
          </a:p>
          <a:p>
            <a:pPr marL="628650" lvl="1" indent="-171450">
              <a:buFont typeface="Arial" pitchFamily="34" charset="0"/>
              <a:buChar char="•"/>
            </a:pPr>
            <a:endParaRPr lang="en-US" dirty="0"/>
          </a:p>
          <a:p>
            <a:pPr marL="628650" lvl="1" indent="-171450">
              <a:buFont typeface="Arial" pitchFamily="34" charset="0"/>
              <a:buChar char="•"/>
            </a:pPr>
            <a:r>
              <a:rPr lang="en-US" dirty="0"/>
              <a:t>The Mayor’s Authority:</a:t>
            </a:r>
          </a:p>
          <a:p>
            <a:pPr marL="1085850" lvl="2" indent="-171450">
              <a:buFont typeface="Arial" pitchFamily="34" charset="0"/>
              <a:buChar char="•"/>
            </a:pPr>
            <a:r>
              <a:rPr lang="en-US" dirty="0"/>
              <a:t>Depends on the form of government and local laws (Charter)</a:t>
            </a:r>
          </a:p>
          <a:p>
            <a:pPr marL="1085850" lvl="2" indent="-171450">
              <a:buFont typeface="Arial" pitchFamily="34" charset="0"/>
              <a:buChar char="•"/>
            </a:pPr>
            <a:r>
              <a:rPr lang="en-US" dirty="0"/>
              <a:t>May have line item veto – In Coquille’s case, the Mayor votes but does not have line item veto.</a:t>
            </a:r>
          </a:p>
          <a:p>
            <a:pPr marL="1085850" lvl="2" indent="-171450">
              <a:buFont typeface="Arial" pitchFamily="34" charset="0"/>
              <a:buChar char="•"/>
            </a:pPr>
            <a:endParaRPr lang="en-US" dirty="0"/>
          </a:p>
          <a:p>
            <a:pPr marL="914400" lvl="2"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17</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Changing the Adopted Budget –</a:t>
            </a:r>
          </a:p>
          <a:p>
            <a:pPr marL="0" indent="0">
              <a:buFont typeface="Arial" panose="020B0604020202020204" pitchFamily="34" charset="0"/>
              <a:buNone/>
            </a:pPr>
            <a:endParaRPr lang="en-US" sz="1200" u="sng" dirty="0"/>
          </a:p>
          <a:p>
            <a:r>
              <a:rPr lang="en-US" dirty="0"/>
              <a:t>On July 1, cities begin operating with the appropriation authority that was adopted by the council for the budget. </a:t>
            </a:r>
          </a:p>
          <a:p>
            <a:pPr lvl="1"/>
            <a:r>
              <a:rPr lang="en-US" dirty="0"/>
              <a:t>Two methods:</a:t>
            </a:r>
          </a:p>
          <a:p>
            <a:pPr marL="628650" lvl="1" indent="-171450">
              <a:buFont typeface="Arial" pitchFamily="34" charset="0"/>
              <a:buChar char="•"/>
            </a:pPr>
            <a:r>
              <a:rPr lang="en-US" dirty="0"/>
              <a:t>Council</a:t>
            </a:r>
            <a:r>
              <a:rPr lang="en-US" baseline="0" dirty="0"/>
              <a:t> approved resolution transfers of funds</a:t>
            </a:r>
          </a:p>
          <a:p>
            <a:pPr marL="628650" lvl="1" indent="-171450">
              <a:buFont typeface="Arial" pitchFamily="34" charset="0"/>
              <a:buChar char="•"/>
            </a:pPr>
            <a:r>
              <a:rPr lang="en-US" baseline="0" dirty="0"/>
              <a:t>Supplemental Budgets</a:t>
            </a:r>
          </a:p>
          <a:p>
            <a:pPr marL="0" indent="0">
              <a:buFont typeface="Arial" pitchFamily="34" charset="0"/>
              <a:buNone/>
            </a:pPr>
            <a:r>
              <a:rPr lang="en-US" baseline="0" dirty="0"/>
              <a:t>These actions must be taken before more money is spent beyond what is appropriated in the adopted budget.  Any changes made to the adopted budget require that the budget remain in balance after the change.</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Make sure organization structure complies with the law and budget staff knows instructions and strategic direction</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Make sure deliberations proceed constructively, efficiently and prudently</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Understand that conflict in budgeting is inevitable and simply needs to be managed</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18</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The Council (and</a:t>
            </a:r>
            <a:r>
              <a:rPr lang="en-US" sz="1200" u="sng" baseline="0" dirty="0"/>
              <a:t> URA) will adopt the budget on June 7.</a:t>
            </a:r>
          </a:p>
          <a:p>
            <a:pPr marL="0" indent="0">
              <a:buFont typeface="Arial" panose="020B0604020202020204" pitchFamily="34" charset="0"/>
              <a:buNone/>
            </a:pPr>
            <a:endParaRPr lang="en-US" sz="1200" i="0" u="sng" baseline="0" dirty="0"/>
          </a:p>
          <a:p>
            <a:pPr marL="0" indent="0">
              <a:buFont typeface="Arial" panose="020B0604020202020204" pitchFamily="34" charset="0"/>
              <a:buNone/>
            </a:pPr>
            <a:r>
              <a:rPr lang="en-US" i="0" baseline="0" dirty="0"/>
              <a:t>At that meeting you will:</a:t>
            </a:r>
          </a:p>
          <a:p>
            <a:pPr marL="171450" indent="-171450">
              <a:buFont typeface="Arial" panose="020B0604020202020204" pitchFamily="34" charset="0"/>
              <a:buChar char="•"/>
            </a:pPr>
            <a:r>
              <a:rPr lang="en-US" i="0" baseline="0" dirty="0"/>
              <a:t>Hold a Public Hearing on the proposed budget</a:t>
            </a:r>
          </a:p>
          <a:p>
            <a:pPr marL="171450" indent="-171450">
              <a:buFont typeface="Arial" panose="020B0604020202020204" pitchFamily="34" charset="0"/>
              <a:buChar char="•"/>
            </a:pPr>
            <a:r>
              <a:rPr lang="en-US" i="0" baseline="0" dirty="0"/>
              <a:t>Hear public comment on the proposed budge</a:t>
            </a:r>
          </a:p>
          <a:p>
            <a:pPr marL="171450" indent="-171450">
              <a:buFont typeface="Arial" panose="020B0604020202020204" pitchFamily="34" charset="0"/>
              <a:buChar char="•"/>
            </a:pPr>
            <a:r>
              <a:rPr lang="en-US" i="0" baseline="0" dirty="0"/>
              <a:t>Hold a public hearing on the proposed use of State Revenue Sharing</a:t>
            </a:r>
          </a:p>
          <a:p>
            <a:pPr marL="171450" indent="-171450">
              <a:buFont typeface="Arial" panose="020B0604020202020204" pitchFamily="34" charset="0"/>
              <a:buChar char="•"/>
            </a:pPr>
            <a:r>
              <a:rPr lang="en-US" i="0" baseline="0" dirty="0"/>
              <a:t>Review the budget Resolutions presented by staff</a:t>
            </a:r>
          </a:p>
          <a:p>
            <a:pPr marL="171450" indent="-171450">
              <a:buFont typeface="Arial" panose="020B0604020202020204" pitchFamily="34" charset="0"/>
              <a:buChar char="•"/>
            </a:pPr>
            <a:r>
              <a:rPr lang="en-US" i="0" baseline="0" dirty="0"/>
              <a:t>Deliberate, ask questions, and recommend adoption of the budget</a:t>
            </a:r>
          </a:p>
          <a:p>
            <a:pPr marL="0" indent="0">
              <a:buFont typeface="Arial" panose="020B0604020202020204" pitchFamily="34" charset="0"/>
              <a:buNone/>
            </a:pPr>
            <a:endParaRPr lang="en-US" sz="1200" u="sng"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19</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u="sng" dirty="0"/>
              <a:t>Training</a:t>
            </a:r>
            <a:r>
              <a:rPr lang="en-US" sz="1200" u="sng" baseline="0" dirty="0"/>
              <a:t> Objects –</a:t>
            </a:r>
          </a:p>
          <a:p>
            <a:pPr marL="0" indent="0">
              <a:buFont typeface="Arial" pitchFamily="34" charset="0"/>
              <a:buNone/>
            </a:pPr>
            <a:endParaRPr lang="en-US" sz="1200" baseline="0" dirty="0"/>
          </a:p>
          <a:p>
            <a:pPr marL="0" indent="0">
              <a:buFont typeface="Arial" pitchFamily="34" charset="0"/>
              <a:buNone/>
            </a:pPr>
            <a:r>
              <a:rPr lang="en-US" sz="1200" baseline="0" dirty="0"/>
              <a:t>By the end of this course you will know -</a:t>
            </a:r>
            <a:endParaRPr lang="en-US" sz="1200" dirty="0"/>
          </a:p>
          <a:p>
            <a:pPr marL="171450" indent="-171450">
              <a:buFont typeface="Arial" pitchFamily="34" charset="0"/>
              <a:buChar char="•"/>
            </a:pPr>
            <a:r>
              <a:rPr lang="en-US" sz="1200" dirty="0"/>
              <a:t>Purpose &amp; Objectives of the Budget </a:t>
            </a:r>
          </a:p>
          <a:p>
            <a:pPr marL="171450" indent="-171450">
              <a:buFont typeface="Arial" pitchFamily="34" charset="0"/>
              <a:buChar char="•"/>
            </a:pPr>
            <a:r>
              <a:rPr lang="en-US" sz="1200" dirty="0"/>
              <a:t>Who is </a:t>
            </a:r>
            <a:r>
              <a:rPr lang="en-US" sz="1200" dirty="0">
                <a:solidFill>
                  <a:schemeClr val="tx1"/>
                </a:solidFill>
              </a:rPr>
              <a:t>involved in the Budgeting Process and what to expect from you Budget Officer</a:t>
            </a:r>
          </a:p>
          <a:p>
            <a:pPr marL="171450" indent="-171450">
              <a:buFont typeface="Arial" pitchFamily="34" charset="0"/>
              <a:buChar char="•"/>
            </a:pPr>
            <a:r>
              <a:rPr lang="en-US" sz="1200" dirty="0">
                <a:solidFill>
                  <a:schemeClr val="tx1"/>
                </a:solidFill>
              </a:rPr>
              <a:t>Phases of the Budgeting Process</a:t>
            </a:r>
          </a:p>
          <a:p>
            <a:pPr marL="171450" indent="-171450">
              <a:buFont typeface="Arial" pitchFamily="34" charset="0"/>
              <a:buChar char="•"/>
            </a:pPr>
            <a:r>
              <a:rPr lang="en-US" sz="1200" dirty="0">
                <a:solidFill>
                  <a:schemeClr val="tx1"/>
                </a:solidFill>
              </a:rPr>
              <a:t>Elements</a:t>
            </a:r>
            <a:r>
              <a:rPr lang="en-US" sz="1200" baseline="0" dirty="0">
                <a:solidFill>
                  <a:schemeClr val="tx1"/>
                </a:solidFill>
              </a:rPr>
              <a:t> of the Budget Document</a:t>
            </a:r>
            <a:endParaRPr lang="en-US" sz="1200" dirty="0">
              <a:solidFill>
                <a:schemeClr val="tx1"/>
              </a:solidFill>
            </a:endParaRPr>
          </a:p>
          <a:p>
            <a:pPr marL="171450" indent="-171450">
              <a:buFont typeface="Arial" pitchFamily="34" charset="0"/>
              <a:buChar char="•"/>
            </a:pPr>
            <a:r>
              <a:rPr lang="en-US" sz="1200" dirty="0"/>
              <a:t>Oregon Local Budget Law Basics</a:t>
            </a:r>
          </a:p>
          <a:p>
            <a:pPr marL="171450" indent="-171450">
              <a:buFont typeface="Arial" pitchFamily="34" charset="0"/>
              <a:buChar char="•"/>
            </a:pPr>
            <a:r>
              <a:rPr lang="en-US" sz="1200" dirty="0"/>
              <a:t>Best Practices in Adopting/Amending Budgets</a:t>
            </a:r>
          </a:p>
          <a:p>
            <a:endParaRPr lang="en-US"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2</a:t>
            </a:fld>
            <a:endParaRPr lang="en-US"/>
          </a:p>
        </p:txBody>
      </p:sp>
    </p:spTree>
    <p:extLst>
      <p:ext uri="{BB962C8B-B14F-4D97-AF65-F5344CB8AC3E}">
        <p14:creationId xmlns:p14="http://schemas.microsoft.com/office/powerpoint/2010/main" val="2796636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Elements of the Budget Document</a:t>
            </a:r>
          </a:p>
          <a:p>
            <a:pPr marL="0" indent="0">
              <a:buFont typeface="Arial" panose="020B0604020202020204" pitchFamily="34" charset="0"/>
              <a:buNone/>
            </a:pPr>
            <a:endParaRPr lang="en-US" sz="1200" u="sng" dirty="0"/>
          </a:p>
          <a:p>
            <a:pPr marL="171450" indent="-171450">
              <a:buFont typeface="Arial" panose="020B0604020202020204" pitchFamily="34" charset="0"/>
              <a:buChar char="•"/>
            </a:pPr>
            <a:r>
              <a:rPr lang="en-US" sz="1200" dirty="0"/>
              <a:t>Oregon Budget Law requires that each year a city’s budget provides a brief financial history of each fund.</a:t>
            </a:r>
          </a:p>
          <a:p>
            <a:pPr marL="171450" indent="-171450">
              <a:buFont typeface="Arial" panose="020B0604020202020204" pitchFamily="34" charset="0"/>
              <a:buChar char="•"/>
            </a:pPr>
            <a:r>
              <a:rPr lang="en-US" sz="1200" dirty="0"/>
              <a:t>The annual budget will include</a:t>
            </a:r>
          </a:p>
          <a:p>
            <a:pPr marL="171450" indent="-171450">
              <a:buFont typeface="Arial" panose="020B0604020202020204" pitchFamily="34" charset="0"/>
              <a:buChar char="•"/>
            </a:pPr>
            <a:r>
              <a:rPr lang="en-US" sz="1200" dirty="0"/>
              <a:t>The actual revenues and expenditures for the prior two years</a:t>
            </a:r>
          </a:p>
          <a:p>
            <a:pPr marL="171450" indent="-171450">
              <a:buFont typeface="Arial" panose="020B0604020202020204" pitchFamily="34" charset="0"/>
              <a:buChar char="•"/>
            </a:pPr>
            <a:r>
              <a:rPr lang="en-US" sz="1200" dirty="0"/>
              <a:t>The budgeted revenues and expenditures for the current year</a:t>
            </a:r>
          </a:p>
          <a:p>
            <a:pPr marL="171450" indent="-171450">
              <a:buFont typeface="Arial" panose="020B0604020202020204" pitchFamily="34" charset="0"/>
              <a:buChar char="•"/>
            </a:pPr>
            <a:r>
              <a:rPr lang="en-US" sz="1200" dirty="0"/>
              <a:t>The estimated balanced budget as proposed by the budget officer for the coming year with includes columns for the budget approved by the budget committee; and the final budget adopted by the governing body.</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20</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Elements of the Budget Document</a:t>
            </a:r>
          </a:p>
          <a:p>
            <a:pPr marL="0" indent="0">
              <a:buFont typeface="Arial" panose="020B0604020202020204" pitchFamily="34" charset="0"/>
              <a:buNone/>
            </a:pPr>
            <a:endParaRPr lang="en-US" sz="1200" u="sng" dirty="0"/>
          </a:p>
          <a:p>
            <a:pPr marL="171450" indent="-171450">
              <a:buFont typeface="Arial" panose="020B0604020202020204" pitchFamily="34" charset="0"/>
              <a:buChar char="•"/>
            </a:pPr>
            <a:r>
              <a:rPr lang="en-US" sz="1200" dirty="0"/>
              <a:t>Revenues from taxes, charges, and other sources are deposited into the fund and tracked by accounting transactions. Once revenues have been entered into the fund, they become </a:t>
            </a:r>
            <a:r>
              <a:rPr lang="en-US" sz="1200" b="1" dirty="0"/>
              <a:t>resources</a:t>
            </a:r>
            <a:r>
              <a:rPr lang="en-US" sz="1200" dirty="0"/>
              <a:t> available to fund programs. </a:t>
            </a:r>
          </a:p>
          <a:p>
            <a:pPr marL="171450" indent="-171450">
              <a:buFont typeface="Arial" panose="020B0604020202020204" pitchFamily="34" charset="0"/>
              <a:buChar char="•"/>
            </a:pPr>
            <a:r>
              <a:rPr lang="en-US" sz="1200" dirty="0"/>
              <a:t>At the beginning of a new fiscal year or biennium, there may be some resources already in the fund. These resources are known as the </a:t>
            </a:r>
            <a:r>
              <a:rPr lang="en-US" sz="1200" b="1" dirty="0"/>
              <a:t>beginning fund balance</a:t>
            </a:r>
            <a:r>
              <a:rPr lang="en-US" sz="1200" dirty="0"/>
              <a:t>. </a:t>
            </a:r>
          </a:p>
          <a:p>
            <a:pPr marL="171450" indent="-171450">
              <a:buFont typeface="Arial" panose="020B0604020202020204" pitchFamily="34" charset="0"/>
              <a:buChar char="•"/>
            </a:pPr>
            <a:r>
              <a:rPr lang="en-US" sz="1200" dirty="0"/>
              <a:t>Expenditures or expenses flow out of the fund by transactions to make payments for goods and services. At the end of the fiscal year, any remaining unspent or unobligated resources are denoted as an ending fund balance. </a:t>
            </a:r>
          </a:p>
          <a:p>
            <a:pPr marL="171450" indent="-171450">
              <a:buFont typeface="Arial" panose="020B0604020202020204" pitchFamily="34" charset="0"/>
              <a:buChar char="•"/>
            </a:pPr>
            <a:r>
              <a:rPr lang="en-US" sz="1200" dirty="0"/>
              <a:t>Jug analogy.</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21</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Elements of the Budget Document</a:t>
            </a:r>
          </a:p>
          <a:p>
            <a:pPr marL="0" indent="0">
              <a:buFont typeface="Arial" panose="020B0604020202020204" pitchFamily="34" charset="0"/>
              <a:buNone/>
            </a:pPr>
            <a:endParaRPr lang="en-US" sz="1200" u="sng" dirty="0"/>
          </a:p>
          <a:p>
            <a:r>
              <a:rPr lang="en-US" sz="1200" dirty="0"/>
              <a:t>From Jason Horton at the City of Woodburn Blog:</a:t>
            </a:r>
          </a:p>
          <a:p>
            <a:endParaRPr lang="en-US" sz="1200" dirty="0"/>
          </a:p>
          <a:p>
            <a:r>
              <a:rPr lang="en-US" sz="1200" dirty="0"/>
              <a:t>Where does the city’s money go and why can’t we “just fix” certain things?</a:t>
            </a:r>
          </a:p>
          <a:p>
            <a:endParaRPr lang="en-US" sz="1200" dirty="0"/>
          </a:p>
          <a:p>
            <a:r>
              <a:rPr lang="en-US" sz="1200" dirty="0"/>
              <a:t>All Oregon municipal and county governments practices fund accounting. </a:t>
            </a:r>
          </a:p>
          <a:p>
            <a:pPr marL="181240" indent="-181240">
              <a:buFont typeface="Arial" panose="020B0604020202020204" pitchFamily="34" charset="0"/>
              <a:buChar char="•"/>
            </a:pPr>
            <a:r>
              <a:rPr lang="en-US" sz="1200" dirty="0"/>
              <a:t>Each fund </a:t>
            </a:r>
          </a:p>
          <a:p>
            <a:pPr marL="664546" lvl="1" indent="-181240">
              <a:buFont typeface="Arial" panose="020B0604020202020204" pitchFamily="34" charset="0"/>
              <a:buChar char="•"/>
            </a:pPr>
            <a:r>
              <a:rPr lang="en-US" sz="1200" dirty="0"/>
              <a:t>represents different categories to track revenues and expenses. </a:t>
            </a:r>
          </a:p>
          <a:p>
            <a:pPr marL="664546" lvl="1" indent="-181240">
              <a:buFont typeface="Arial" panose="020B0604020202020204" pitchFamily="34" charset="0"/>
              <a:buChar char="•"/>
            </a:pPr>
            <a:r>
              <a:rPr lang="en-US" sz="1200" dirty="0"/>
              <a:t>must be accounted for completely separate from other funds. </a:t>
            </a:r>
          </a:p>
          <a:p>
            <a:pPr marL="664546" lvl="1" indent="-181240">
              <a:buFont typeface="Arial" panose="020B0604020202020204" pitchFamily="34" charset="0"/>
              <a:buChar char="•"/>
            </a:pPr>
            <a:r>
              <a:rPr lang="en-US" sz="1200" dirty="0"/>
              <a:t>have a very specific operational purpose and revenues can only be used for that specific purpose.  </a:t>
            </a:r>
          </a:p>
          <a:p>
            <a:endParaRPr lang="en-US" sz="1200" dirty="0"/>
          </a:p>
          <a:p>
            <a:r>
              <a:rPr lang="en-US" sz="1200" dirty="0"/>
              <a:t>RESTRICTED FUNDS</a:t>
            </a:r>
          </a:p>
          <a:p>
            <a:pPr marL="181240" indent="-181240">
              <a:buFont typeface="Arial" panose="020B0604020202020204" pitchFamily="34" charset="0"/>
              <a:buChar char="•"/>
            </a:pPr>
            <a:r>
              <a:rPr lang="en-US" sz="1200" dirty="0"/>
              <a:t>Restricted by law, regulation or contractual obligations</a:t>
            </a:r>
          </a:p>
          <a:p>
            <a:pPr marL="181240" indent="-181240">
              <a:buFont typeface="Arial" panose="020B0604020202020204" pitchFamily="34" charset="0"/>
              <a:buChar char="•"/>
            </a:pPr>
            <a:r>
              <a:rPr lang="en-US" sz="1200" dirty="0"/>
              <a:t>must be spent only on items related to that specific fund, regardless of what the City’s greatest needs are. </a:t>
            </a:r>
          </a:p>
          <a:p>
            <a:endParaRPr lang="en-US" sz="1200" dirty="0"/>
          </a:p>
          <a:p>
            <a:r>
              <a:rPr lang="en-US" sz="1200" dirty="0"/>
              <a:t>For example, the Water Fund collects income from water payments and pays expenses associated with water operations. The Water Fund can also pay for water-related capital projects. However, since these funds are restricted to water-related use, water money cannot be utilized for other City services, such as recreation services, City Hall needs or adding more police officers.</a:t>
            </a:r>
          </a:p>
          <a:p>
            <a:endParaRPr lang="en-US" sz="1200" dirty="0"/>
          </a:p>
          <a:p>
            <a:r>
              <a:rPr lang="en-US" sz="1200" dirty="0"/>
              <a:t>This concept can be confusing because it often means that cities have money to improve water lines, but cannot add more services in parks. Essentially, if the appropriate fund does not have a balance to support the expenditure then we can’t afford it. When we consider expenditures we must consider the financial stability of the specific funding source, regardless of how much is in the City’s other funds. While this may seem frustrating at times, it serves as a checks and balance to ensure tax dollars are being spent appropriately, repairs get done on the City’s water system and roads can get fixed when they fall into disrepair.</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22</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Resources</a:t>
            </a:r>
          </a:p>
          <a:p>
            <a:pPr marL="342900" indent="-342900">
              <a:buFont typeface="Arial" panose="020B0604020202020204" pitchFamily="34" charset="0"/>
              <a:buChar char="•"/>
            </a:pPr>
            <a:r>
              <a:rPr lang="en-US" sz="2200" dirty="0"/>
              <a:t>Net working capital – Fund</a:t>
            </a:r>
            <a:r>
              <a:rPr lang="en-US" sz="2200" baseline="0" dirty="0"/>
              <a:t> balance from previous year</a:t>
            </a:r>
          </a:p>
          <a:p>
            <a:pPr marL="342900" indent="-342900">
              <a:buFont typeface="Arial" panose="020B0604020202020204" pitchFamily="34" charset="0"/>
              <a:buChar char="•"/>
            </a:pPr>
            <a:r>
              <a:rPr lang="en-US" sz="2200" dirty="0"/>
              <a:t>Taxes – Estimated collections from property</a:t>
            </a:r>
            <a:r>
              <a:rPr lang="en-US" sz="2200" baseline="0" dirty="0"/>
              <a:t> taxes or voter approved special levies</a:t>
            </a:r>
          </a:p>
          <a:p>
            <a:pPr marL="342900" indent="-342900">
              <a:buFont typeface="Arial" panose="020B0604020202020204" pitchFamily="34" charset="0"/>
              <a:buChar char="•"/>
            </a:pPr>
            <a:r>
              <a:rPr lang="en-US" sz="2200" dirty="0"/>
              <a:t>Franchise Fees – User fees charged</a:t>
            </a:r>
            <a:r>
              <a:rPr lang="en-US" sz="2200" baseline="0" dirty="0"/>
              <a:t> to utility and refuse companies by the city for use of the public right of way</a:t>
            </a:r>
          </a:p>
          <a:p>
            <a:pPr marL="342900" indent="-342900">
              <a:buFont typeface="Arial" panose="020B0604020202020204" pitchFamily="34" charset="0"/>
              <a:buChar char="•"/>
            </a:pPr>
            <a:r>
              <a:rPr lang="en-US" sz="2200" dirty="0"/>
              <a:t>Fines and Forfeitures – Payments imposed by the city</a:t>
            </a:r>
            <a:r>
              <a:rPr lang="en-US" sz="2200" baseline="0" dirty="0"/>
              <a:t> for traffic and code violations</a:t>
            </a:r>
          </a:p>
          <a:p>
            <a:pPr marL="342900" indent="-342900">
              <a:buFont typeface="Arial" panose="020B0604020202020204" pitchFamily="34" charset="0"/>
              <a:buChar char="•"/>
            </a:pPr>
            <a:r>
              <a:rPr lang="en-US" sz="2200" dirty="0"/>
              <a:t>Charges for Services – Charges for services such as water</a:t>
            </a:r>
            <a:r>
              <a:rPr lang="en-US" sz="2200" baseline="0" dirty="0"/>
              <a:t> and wastewater charges</a:t>
            </a:r>
          </a:p>
          <a:p>
            <a:pPr marL="342900" indent="-342900">
              <a:buFont typeface="Arial" panose="020B0604020202020204" pitchFamily="34" charset="0"/>
              <a:buChar char="•"/>
            </a:pPr>
            <a:r>
              <a:rPr lang="en-US" sz="2200" dirty="0"/>
              <a:t>Interest Income – Interest earned by investing city funds</a:t>
            </a:r>
          </a:p>
          <a:p>
            <a:pPr marL="342900" indent="-342900">
              <a:buFont typeface="Arial" panose="020B0604020202020204" pitchFamily="34" charset="0"/>
              <a:buChar char="•"/>
            </a:pPr>
            <a:r>
              <a:rPr lang="en-US" sz="2200" dirty="0"/>
              <a:t>Intergovernmental – Revenues</a:t>
            </a:r>
            <a:r>
              <a:rPr lang="en-US" sz="2200" baseline="0" dirty="0"/>
              <a:t> received from other governments such as grants, shared revenues and gas taxes</a:t>
            </a:r>
          </a:p>
          <a:p>
            <a:pPr marL="342900" indent="-342900">
              <a:buFont typeface="Arial" panose="020B0604020202020204" pitchFamily="34" charset="0"/>
              <a:buChar char="•"/>
            </a:pPr>
            <a:r>
              <a:rPr lang="en-US" sz="2200" dirty="0"/>
              <a:t>Transfers In and Interfund Loans – The receipt of money or loan proceeds made between city funds that</a:t>
            </a:r>
            <a:r>
              <a:rPr lang="en-US" sz="2200" baseline="0" dirty="0"/>
              <a:t> is authorized by a resolution or ordinance</a:t>
            </a:r>
          </a:p>
          <a:p>
            <a:pPr marL="342900" indent="-342900">
              <a:buFont typeface="Arial" panose="020B0604020202020204" pitchFamily="34" charset="0"/>
              <a:buChar char="•"/>
            </a:pPr>
            <a:r>
              <a:rPr lang="en-US" sz="2200" dirty="0"/>
              <a:t>Licenses, Fees and Permits – Revenues from</a:t>
            </a:r>
            <a:r>
              <a:rPr lang="en-US" sz="2200" baseline="0" dirty="0"/>
              <a:t> the sale of municipal licenses such as business licenses, fees for services such as planning fees and park user fees, and permits issued by the city</a:t>
            </a:r>
          </a:p>
          <a:p>
            <a:pPr marL="342900" indent="-342900">
              <a:buFont typeface="Arial" panose="020B0604020202020204" pitchFamily="34" charset="0"/>
              <a:buChar char="•"/>
            </a:pPr>
            <a:r>
              <a:rPr lang="en-US" sz="2200" dirty="0"/>
              <a:t>Miscellaneous Revenue</a:t>
            </a:r>
          </a:p>
          <a:p>
            <a:pPr marL="0" indent="0">
              <a:buFont typeface="Arial" panose="020B0604020202020204" pitchFamily="34" charset="0"/>
              <a:buNone/>
            </a:pPr>
            <a:endParaRPr lang="en-US" sz="1200" u="sng"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23</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Elements of the Budget Document</a:t>
            </a:r>
          </a:p>
          <a:p>
            <a:pPr marL="0" indent="0">
              <a:buFont typeface="Arial" panose="020B0604020202020204" pitchFamily="34" charset="0"/>
              <a:buNone/>
            </a:pPr>
            <a:endParaRPr lang="en-US" sz="1200" u="sng" dirty="0"/>
          </a:p>
          <a:p>
            <a:pPr marL="171450" indent="-171450">
              <a:buFont typeface="Arial" panose="020B0604020202020204" pitchFamily="34" charset="0"/>
              <a:buChar char="•"/>
            </a:pPr>
            <a:r>
              <a:rPr lang="en-US" sz="1200" dirty="0"/>
              <a:t>As the City Council moves forward with adjustments in the rates of some of these fees and charges there are several considerations as they examine the question of "how do we expand our revenues?"</a:t>
            </a:r>
          </a:p>
          <a:p>
            <a:pPr marL="628650" lvl="1" indent="-171450">
              <a:buFont typeface="Arial" panose="020B0604020202020204" pitchFamily="34" charset="0"/>
              <a:buChar char="•"/>
            </a:pPr>
            <a:r>
              <a:rPr lang="en-US" sz="1200" dirty="0"/>
              <a:t>How effective and efficient is the task of collecting the revenue?</a:t>
            </a:r>
          </a:p>
          <a:p>
            <a:pPr marL="628650" lvl="1" indent="-171450">
              <a:buFont typeface="Arial" panose="020B0604020202020204" pitchFamily="34" charset="0"/>
              <a:buChar char="•"/>
            </a:pPr>
            <a:r>
              <a:rPr lang="en-US" sz="1200" dirty="0"/>
              <a:t>Does the fee or charge place an unfair burden on customers who can least afford the fee or charge?  Do customers have an opportunity to avoid or reduce their consumption of the service in order to reduce that burden?</a:t>
            </a:r>
          </a:p>
          <a:p>
            <a:pPr marL="628650" lvl="1" indent="-171450">
              <a:buFont typeface="Arial" panose="020B0604020202020204" pitchFamily="34" charset="0"/>
              <a:buChar char="•"/>
            </a:pPr>
            <a:r>
              <a:rPr lang="en-US" sz="1200" dirty="0"/>
              <a:t>Does the rate cover the cost of providing the service, processing the application or enforcing the program covered by the fee?  If not 100%, is there a policy determination to subsidize the cost of service?</a:t>
            </a:r>
          </a:p>
          <a:p>
            <a:pPr marL="628650" lvl="1" indent="-171450">
              <a:buFont typeface="Arial" panose="020B0604020202020204" pitchFamily="34" charset="0"/>
              <a:buChar char="•"/>
            </a:pPr>
            <a:r>
              <a:rPr lang="en-US" sz="1200" dirty="0"/>
              <a:t>Is this an elastic or inelastic source of revenue in response to inflation?  It is volatile and unpredictable with changes in real estate development markets?</a:t>
            </a:r>
          </a:p>
          <a:p>
            <a:pPr marL="628650" lvl="1" indent="-171450">
              <a:buFont typeface="Arial" panose="020B0604020202020204" pitchFamily="34" charset="0"/>
              <a:buChar char="•"/>
            </a:pPr>
            <a:r>
              <a:rPr lang="en-US" sz="1200" dirty="0"/>
              <a:t>How does the City create an understanding of the "need" to raise revenue among its stakeholders?  Are some of these fee adjustments more understandable than others?</a:t>
            </a:r>
          </a:p>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24</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Elements of the Budget Document</a:t>
            </a:r>
          </a:p>
          <a:p>
            <a:pPr marL="0" indent="0">
              <a:buFont typeface="Arial" panose="020B0604020202020204" pitchFamily="34" charset="0"/>
              <a:buNone/>
            </a:pPr>
            <a:endParaRPr lang="en-US" sz="1200" u="sng" dirty="0"/>
          </a:p>
          <a:p>
            <a:pPr marL="171450" indent="-171450">
              <a:buFont typeface="Arial" pitchFamily="34" charset="0"/>
              <a:buChar char="•"/>
            </a:pPr>
            <a:r>
              <a:rPr lang="en-US" dirty="0"/>
              <a:t>For when a local government has no permanent rate or when the permanent rate does not provide enough revenue to meet estimated expenditures</a:t>
            </a:r>
          </a:p>
          <a:p>
            <a:endParaRPr lang="en-US" sz="1200" b="1" i="0" kern="1200" dirty="0">
              <a:solidFill>
                <a:schemeClr val="tx1"/>
              </a:solidFill>
              <a:effectLst/>
              <a:latin typeface="Arial" charset="0"/>
              <a:ea typeface="+mn-ea"/>
              <a:cs typeface="+mn-cs"/>
            </a:endParaRPr>
          </a:p>
          <a:p>
            <a:pPr marL="171450" indent="-171450">
              <a:buFont typeface="Arial" pitchFamily="34" charset="0"/>
              <a:buChar char="•"/>
            </a:pPr>
            <a:r>
              <a:rPr lang="en-US" sz="1200" b="1" i="0" kern="1200" dirty="0">
                <a:solidFill>
                  <a:schemeClr val="tx1"/>
                </a:solidFill>
                <a:effectLst/>
                <a:latin typeface="Arial" charset="0"/>
                <a:ea typeface="+mn-ea"/>
                <a:cs typeface="+mn-cs"/>
              </a:rPr>
              <a:t>Taxes from a taxing district's local option tax authority.</a:t>
            </a:r>
            <a:r>
              <a:rPr lang="en-US" sz="1200" b="0" i="0" kern="1200" dirty="0">
                <a:solidFill>
                  <a:schemeClr val="tx1"/>
                </a:solidFill>
                <a:effectLst/>
                <a:latin typeface="Arial" charset="0"/>
                <a:ea typeface="+mn-ea"/>
                <a:cs typeface="+mn-cs"/>
              </a:rPr>
              <a:t> Most taxing districts can ask voters for temporary taxing authority above the permanent rate limitation. This is known as "local option tax." Local option taxes are limited to five years for operation and 10 years for capital construction purposes</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25</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Elements of the Budget Document</a:t>
            </a:r>
          </a:p>
          <a:p>
            <a:pPr marL="0" indent="0">
              <a:buFont typeface="Arial" panose="020B0604020202020204" pitchFamily="34" charset="0"/>
              <a:buNone/>
            </a:pPr>
            <a:endParaRPr lang="en-US" sz="1200" u="sng" dirty="0"/>
          </a:p>
          <a:p>
            <a:pPr marL="171450" indent="-171450">
              <a:buFont typeface="Arial" pitchFamily="34" charset="0"/>
              <a:buChar char="•"/>
            </a:pPr>
            <a:r>
              <a:rPr lang="en-US" dirty="0"/>
              <a:t>Levy approval is</a:t>
            </a:r>
            <a:r>
              <a:rPr lang="en-US" baseline="0" dirty="0"/>
              <a:t> considered to have been granted when voters originally approved the bonds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Arial"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i="0" kern="1200" dirty="0">
                <a:solidFill>
                  <a:schemeClr val="tx1"/>
                </a:solidFill>
                <a:effectLst/>
                <a:latin typeface="Arial" charset="0"/>
                <a:ea typeface="+mn-ea"/>
                <a:cs typeface="+mn-cs"/>
              </a:rPr>
              <a:t>Levies for bonded indebtedness.</a:t>
            </a:r>
            <a:r>
              <a:rPr lang="en-US" sz="1200" b="0" i="0" kern="1200" dirty="0">
                <a:solidFill>
                  <a:schemeClr val="tx1"/>
                </a:solidFill>
                <a:effectLst/>
                <a:latin typeface="Arial" charset="0"/>
                <a:ea typeface="+mn-ea"/>
                <a:cs typeface="+mn-cs"/>
              </a:rPr>
              <a:t> Most taxing districts can ask voters for the authority to issue general obligation bonds to raise money for capital projects. If the bonds are approved, the district can levy annually an amount sufficient to pay principal and interest for the bonded debt. Proceeds from a bond levy can't be used for a purpose other than the one stated in the ballot measure approved by the voters who authorized the bonds. Voter-approved bond levies used for capital construction aren't subject to Measure 5 property tax limits.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3000" dirty="0"/>
              <a:t>Certain existing qualified obligations were identified as “Gap Bonds” or “Other Qualified Obligations”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600" dirty="0"/>
              <a:t>Not reduced when Measure 50 was implemented</a:t>
            </a:r>
          </a:p>
          <a:p>
            <a:endParaRPr lang="en-US"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26</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Elements of the Budget Document</a:t>
            </a:r>
          </a:p>
          <a:p>
            <a:pPr marL="0" indent="0">
              <a:buFont typeface="Arial" panose="020B0604020202020204" pitchFamily="34" charset="0"/>
              <a:buNone/>
            </a:pPr>
            <a:endParaRPr lang="en-US" sz="1200" u="sng" dirty="0"/>
          </a:p>
          <a:p>
            <a:pPr marL="1714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Personnel services – </a:t>
            </a:r>
            <a:r>
              <a:rPr lang="en-US" sz="2400" dirty="0">
                <a:solidFill>
                  <a:schemeClr val="tx1"/>
                </a:solidFill>
              </a:rPr>
              <a:t>Salaries, payroll taxes, fringe benefits, and misc. costs including overtime. </a:t>
            </a:r>
          </a:p>
          <a:p>
            <a:pPr marL="0" indent="0">
              <a:buFont typeface="Arial" pitchFamily="34" charset="0"/>
              <a:buNone/>
            </a:pPr>
            <a:endParaRPr lang="en-US" dirty="0"/>
          </a:p>
          <a:p>
            <a:pPr marL="1714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Materials and services - </a:t>
            </a:r>
            <a:r>
              <a:rPr lang="en-US" sz="2400" dirty="0">
                <a:solidFill>
                  <a:schemeClr val="tx1"/>
                </a:solidFill>
              </a:rPr>
              <a:t>Contractual services, materials, office supplies, operating expenses, and other charges (i.e. education and travel)</a:t>
            </a:r>
          </a:p>
          <a:p>
            <a:pPr marL="171450" indent="-171450">
              <a:buFont typeface="Arial" pitchFamily="34" charset="0"/>
              <a:buChar char="•"/>
            </a:pPr>
            <a:endParaRPr lang="en-US" dirty="0"/>
          </a:p>
          <a:p>
            <a:pPr marL="1714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Capital Outlay – </a:t>
            </a:r>
            <a:r>
              <a:rPr lang="en-US" sz="2400" dirty="0">
                <a:solidFill>
                  <a:schemeClr val="tx1"/>
                </a:solidFill>
              </a:rPr>
              <a:t>Land, buildings, improvements, machinery or equipment with a useful life of greater than one year and exceeding a threshold established by the city</a:t>
            </a:r>
          </a:p>
          <a:p>
            <a:pPr marL="171450" indent="-171450">
              <a:buFont typeface="Arial" pitchFamily="34" charset="0"/>
              <a:buChar char="•"/>
            </a:pPr>
            <a:endParaRPr lang="en-US" dirty="0"/>
          </a:p>
          <a:p>
            <a:pPr marL="1714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2400" dirty="0">
                <a:solidFill>
                  <a:schemeClr val="tx1"/>
                </a:solidFill>
              </a:rPr>
              <a:t>Debt Service Payments - Principal and interest payments on debt such as loans and bonds</a:t>
            </a:r>
          </a:p>
          <a:p>
            <a:pPr marL="171450" indent="-171450">
              <a:buFont typeface="Arial" pitchFamily="34" charset="0"/>
              <a:buChar char="•"/>
            </a:pPr>
            <a:endParaRPr lang="en-US" dirty="0"/>
          </a:p>
          <a:p>
            <a:pPr marL="171450" indent="-171450">
              <a:buFont typeface="Arial" pitchFamily="34" charset="0"/>
              <a:buChar char="•"/>
            </a:pPr>
            <a:r>
              <a:rPr lang="en-US" dirty="0"/>
              <a:t>Transfers Out – Cash transfers to another fund to pay for expenditures or to repay an interfund loan</a:t>
            </a:r>
          </a:p>
          <a:p>
            <a:pPr marL="171450" indent="-171450">
              <a:buFont typeface="Arial" pitchFamily="34" charset="0"/>
              <a:buChar char="•"/>
            </a:pPr>
            <a:endParaRPr lang="en-US" dirty="0"/>
          </a:p>
          <a:p>
            <a:pPr marL="171450" indent="-171450">
              <a:buFont typeface="Arial" pitchFamily="34" charset="0"/>
              <a:buChar char="•"/>
            </a:pPr>
            <a:r>
              <a:rPr lang="en-US" dirty="0"/>
              <a:t>Contingency</a:t>
            </a:r>
            <a:r>
              <a:rPr lang="en-US" baseline="0" dirty="0"/>
              <a:t> – Money that is appropriated for use during the year to deal with unanticipated operating expenditures.  Use of contingency funds must be authorized by a resolution.</a:t>
            </a:r>
          </a:p>
          <a:p>
            <a:pPr marL="171450" indent="-171450">
              <a:buFont typeface="Arial" pitchFamily="34" charset="0"/>
              <a:buChar char="•"/>
            </a:pPr>
            <a:endParaRPr lang="en-US" baseline="0" dirty="0"/>
          </a:p>
          <a:p>
            <a:pPr marL="171450" indent="-171450">
              <a:buFont typeface="Arial" pitchFamily="34" charset="0"/>
              <a:buChar char="•"/>
            </a:pPr>
            <a:r>
              <a:rPr lang="en-US" dirty="0"/>
              <a:t>Unappropriated Ending Fund Balance – Money that is not budgeted and purposely remains in the fund at the end</a:t>
            </a:r>
            <a:r>
              <a:rPr lang="en-US" baseline="0" dirty="0"/>
              <a:t> of the current fiscal year.  The purpose is to ensure that the city begins the following year with enough net working capital to operate until tax revenues are received.  It cannot be spent during the year it is unappropriated except in qualifying emergency situations as defined by state statute.</a:t>
            </a:r>
            <a:endParaRPr lang="en-US" dirty="0"/>
          </a:p>
          <a:p>
            <a:pPr marL="171450" indent="-171450">
              <a:buFont typeface="Arial" pitchFamily="34" charset="0"/>
              <a:buChar char="•"/>
            </a:pPr>
            <a:endParaRPr lang="en-US" dirty="0"/>
          </a:p>
          <a:p>
            <a:pPr marL="171450" indent="-171450">
              <a:buFont typeface="Arial" pitchFamily="34" charset="0"/>
              <a:buChar char="•"/>
            </a:pPr>
            <a:r>
              <a:rPr lang="en-US" dirty="0"/>
              <a:t>Expenditures for each fund must be identified by organizational unit (police, fire, administration, etc.), program, and object classification</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27</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Elements of the Budget Document</a:t>
            </a:r>
          </a:p>
          <a:p>
            <a:pPr marL="0" indent="0">
              <a:buFont typeface="Arial" panose="020B0604020202020204" pitchFamily="34" charset="0"/>
              <a:buNone/>
            </a:pPr>
            <a:endParaRPr lang="en-US" sz="1200" u="sng" dirty="0"/>
          </a:p>
          <a:p>
            <a:pPr marL="171450" indent="-171450">
              <a:buFont typeface="Arial" panose="020B0604020202020204" pitchFamily="34" charset="0"/>
              <a:buChar char="•"/>
            </a:pPr>
            <a:r>
              <a:rPr lang="en-US" sz="1200" dirty="0"/>
              <a:t>Bucket Analogy</a:t>
            </a:r>
          </a:p>
          <a:p>
            <a:pPr marL="171450" indent="-171450">
              <a:buFont typeface="Arial" panose="020B0604020202020204" pitchFamily="34" charset="0"/>
              <a:buChar char="•"/>
            </a:pPr>
            <a:r>
              <a:rPr lang="en-US" sz="1200" dirty="0"/>
              <a:t>Every city budget will have at least one fund, the general fund, which accounts for the daily operations of the city.  In practice,</a:t>
            </a:r>
            <a:r>
              <a:rPr lang="en-US" sz="1200" baseline="0" dirty="0"/>
              <a:t> a city budget will have a number of funds each designed to account for a specific purpose.</a:t>
            </a:r>
          </a:p>
          <a:p>
            <a:pPr marL="171450" indent="-171450">
              <a:buFont typeface="Arial" panose="020B0604020202020204" pitchFamily="34" charset="0"/>
              <a:buChar char="•"/>
            </a:pPr>
            <a:endParaRPr lang="en-US" sz="1200" baseline="0" dirty="0"/>
          </a:p>
          <a:p>
            <a:pPr marL="171450" indent="-171450">
              <a:buFont typeface="Arial" panose="020B0604020202020204" pitchFamily="34" charset="0"/>
              <a:buChar char="•"/>
            </a:pPr>
            <a:r>
              <a:rPr lang="en-US" sz="1200" baseline="0" dirty="0"/>
              <a:t>A budget should include enough types of funds to show what services and programs the city is doing and how it is paying for the expenses.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Fund accounting is an accounting system for recording resources whose use has been limited by the donor, grant authority, governing agency, or other individuals or organizations by law</a:t>
            </a:r>
          </a:p>
          <a:p>
            <a:pPr marL="171450" indent="-171450">
              <a:buFont typeface="Arial" panose="020B0604020202020204" pitchFamily="34" charset="0"/>
              <a:buChar char="•"/>
            </a:pPr>
            <a:r>
              <a:rPr lang="en-US" sz="1200" dirty="0"/>
              <a:t>Fund accounting emphasizes accountability rather than profitability</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28</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Elements of the Budget Document</a:t>
            </a:r>
          </a:p>
          <a:p>
            <a:pPr marL="0" indent="0">
              <a:buFont typeface="Arial" panose="020B0604020202020204" pitchFamily="34" charset="0"/>
              <a:buNone/>
            </a:pPr>
            <a:endParaRPr lang="en-US" sz="1200" u="sng" dirty="0"/>
          </a:p>
          <a:p>
            <a:pPr marL="171450" indent="-171450">
              <a:buFont typeface="Arial" panose="020B0604020202020204" pitchFamily="34" charset="0"/>
              <a:buChar char="•"/>
            </a:pPr>
            <a:r>
              <a:rPr lang="en-US" sz="1200" dirty="0"/>
              <a:t>Oregon established property taxes in the mid-nineteenth century with almost no changes until the 1990s. </a:t>
            </a:r>
          </a:p>
          <a:p>
            <a:pPr marL="171450" indent="-171450">
              <a:buFont typeface="Arial" panose="020B0604020202020204" pitchFamily="34" charset="0"/>
              <a:buChar char="•"/>
            </a:pPr>
            <a:r>
              <a:rPr lang="en-US" sz="1200" dirty="0"/>
              <a:t>Oregon’s property tax before 5 and 50</a:t>
            </a:r>
          </a:p>
          <a:p>
            <a:pPr marL="628650" lvl="1" indent="-171450">
              <a:buFont typeface="Arial" panose="020B0604020202020204" pitchFamily="34" charset="0"/>
              <a:buChar char="•"/>
            </a:pPr>
            <a:r>
              <a:rPr lang="en-US" sz="1200" dirty="0"/>
              <a:t>Property taxes assessed under a levy-based system</a:t>
            </a:r>
          </a:p>
          <a:p>
            <a:pPr marL="628650" lvl="1" indent="-171450">
              <a:buFont typeface="Arial" panose="020B0604020202020204" pitchFamily="34" charset="0"/>
              <a:buChar char="•"/>
            </a:pPr>
            <a:r>
              <a:rPr lang="en-US" sz="1200" dirty="0"/>
              <a:t>Levy amount applied to each property’s real market value</a:t>
            </a:r>
          </a:p>
          <a:p>
            <a:pPr marL="171450" indent="-171450">
              <a:buFont typeface="Arial" panose="020B0604020202020204" pitchFamily="34" charset="0"/>
              <a:buChar char="•"/>
            </a:pPr>
            <a:r>
              <a:rPr lang="en-US" sz="1200" dirty="0"/>
              <a:t>Taxing district calculated its own levy based on budget needs</a:t>
            </a:r>
          </a:p>
          <a:p>
            <a:pPr marL="171450" indent="-171450">
              <a:buFont typeface="Arial" panose="020B0604020202020204" pitchFamily="34" charset="0"/>
              <a:buChar char="•"/>
            </a:pPr>
            <a:r>
              <a:rPr lang="en-US" sz="1200" dirty="0"/>
              <a:t>Tax rates varied depending on which taxing district a home was located</a:t>
            </a:r>
          </a:p>
          <a:p>
            <a:pPr marL="171450" indent="-171450">
              <a:buFont typeface="Arial" panose="020B0604020202020204" pitchFamily="34" charset="0"/>
              <a:buChar char="•"/>
            </a:pPr>
            <a:r>
              <a:rPr lang="en-US" sz="1200" dirty="0"/>
              <a:t>Taxes funded schools at a rate no greater than $15 per $1000 of real market value</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Measure 5 is seen as the beginning of the Oregon tax revolt </a:t>
            </a:r>
          </a:p>
          <a:p>
            <a:pPr marL="171450" indent="-171450">
              <a:buFont typeface="Arial" panose="020B0604020202020204" pitchFamily="34" charset="0"/>
              <a:buChar char="•"/>
            </a:pPr>
            <a:r>
              <a:rPr lang="en-US" sz="1200" dirty="0"/>
              <a:t>The measure resulted in a funding shift for local schools from primarily local property tax funds to state funds</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29</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u="sng" dirty="0">
                <a:solidFill>
                  <a:srgbClr val="FF0000"/>
                </a:solidFill>
              </a:rPr>
              <a:t>Budgets are the most important document of an organization</a:t>
            </a:r>
          </a:p>
          <a:p>
            <a:pPr defTabSz="966612">
              <a:defRPr/>
            </a:pPr>
            <a:endParaRPr lang="en-US" dirty="0"/>
          </a:p>
          <a:p>
            <a:pPr defTabSz="966612">
              <a:defRPr/>
            </a:pPr>
            <a:r>
              <a:rPr lang="en-US" dirty="0"/>
              <a:t>Financial Accountability – Budgets are used to maintain</a:t>
            </a:r>
            <a:r>
              <a:rPr lang="en-US" baseline="0" dirty="0"/>
              <a:t> accountability</a:t>
            </a:r>
            <a:endParaRPr lang="en-US" dirty="0"/>
          </a:p>
          <a:p>
            <a:pPr marL="181240" indent="-181240" defTabSz="966612">
              <a:buFont typeface="Arial" panose="020B0604020202020204" pitchFamily="34" charset="0"/>
              <a:buChar char="•"/>
              <a:defRPr/>
            </a:pPr>
            <a:r>
              <a:rPr lang="en-US" dirty="0"/>
              <a:t>Constitutional and statutory limits on spending</a:t>
            </a:r>
          </a:p>
          <a:p>
            <a:pPr marL="181240" indent="-181240" defTabSz="966612">
              <a:buFont typeface="Arial" panose="020B0604020202020204" pitchFamily="34" charset="0"/>
              <a:buChar char="•"/>
              <a:defRPr/>
            </a:pPr>
            <a:r>
              <a:rPr lang="en-US" dirty="0"/>
              <a:t>Legal requirements</a:t>
            </a:r>
          </a:p>
          <a:p>
            <a:pPr marL="664546" lvl="1" indent="-181240" defTabSz="966612">
              <a:buFont typeface="Arial" panose="020B0604020202020204" pitchFamily="34" charset="0"/>
              <a:buChar char="•"/>
              <a:defRPr/>
            </a:pPr>
            <a:r>
              <a:rPr lang="en-US" dirty="0"/>
              <a:t>Balanced budget</a:t>
            </a:r>
          </a:p>
          <a:p>
            <a:pPr marL="664546" lvl="1" indent="-181240" defTabSz="966612">
              <a:buFont typeface="Arial" panose="020B0604020202020204" pitchFamily="34" charset="0"/>
              <a:buChar char="•"/>
              <a:defRPr/>
            </a:pPr>
            <a:r>
              <a:rPr lang="en-US" dirty="0"/>
              <a:t>Requirement to comply with the adopted budget instead of using discretion to implement other priorities</a:t>
            </a:r>
          </a:p>
          <a:p>
            <a:pPr marL="181240" indent="-181240" defTabSz="966612">
              <a:buFont typeface="Arial" panose="020B0604020202020204" pitchFamily="34" charset="0"/>
              <a:buChar char="•"/>
              <a:defRPr/>
            </a:pPr>
            <a:r>
              <a:rPr lang="en-US" dirty="0"/>
              <a:t>Ensures documentation of how tax dollars are spent </a:t>
            </a:r>
          </a:p>
          <a:p>
            <a:pPr marL="181240" marR="0" indent="-18124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Comprehensive annual financial report (CAFR) – Provides a final reconciliation of all transactions and shows their cumulative effect on account balances.</a:t>
            </a:r>
          </a:p>
          <a:p>
            <a:pPr marL="181240" marR="0" indent="-18124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Audits</a:t>
            </a:r>
          </a:p>
          <a:p>
            <a:pPr defTabSz="966612">
              <a:defRPr/>
            </a:pPr>
            <a:endParaRPr lang="en-US" dirty="0"/>
          </a:p>
          <a:p>
            <a:pPr defTabSz="966612">
              <a:defRPr/>
            </a:pPr>
            <a:r>
              <a:rPr lang="en-US" dirty="0"/>
              <a:t>Communications tool</a:t>
            </a:r>
          </a:p>
          <a:p>
            <a:pPr marL="181240" indent="-181240" defTabSz="966612">
              <a:buFont typeface="Arial" panose="020B0604020202020204" pitchFamily="34" charset="0"/>
              <a:buChar char="•"/>
              <a:defRPr/>
            </a:pPr>
            <a:r>
              <a:rPr lang="en-US" dirty="0"/>
              <a:t>Department budget requests must communicate the health and future needs of its programs</a:t>
            </a:r>
          </a:p>
          <a:p>
            <a:pPr marL="664546" lvl="1" indent="-181240" defTabSz="966612">
              <a:buFont typeface="Arial" panose="020B0604020202020204" pitchFamily="34" charset="0"/>
              <a:buChar char="•"/>
              <a:defRPr/>
            </a:pPr>
            <a:r>
              <a:rPr lang="en-US" dirty="0"/>
              <a:t>How well the department is performing</a:t>
            </a:r>
          </a:p>
          <a:p>
            <a:pPr marL="664546" lvl="1" indent="-181240" defTabSz="966612">
              <a:buFont typeface="Arial" panose="020B0604020202020204" pitchFamily="34" charset="0"/>
              <a:buChar char="•"/>
              <a:defRPr/>
            </a:pPr>
            <a:r>
              <a:rPr lang="en-US" dirty="0"/>
              <a:t>Explanation of proposed changes to programs, policies, and funding levels</a:t>
            </a:r>
          </a:p>
          <a:p>
            <a:pPr marL="664546" lvl="1" indent="-181240" defTabSz="966612">
              <a:buFont typeface="Arial" panose="020B0604020202020204" pitchFamily="34" charset="0"/>
              <a:buChar char="•"/>
              <a:defRPr/>
            </a:pPr>
            <a:r>
              <a:rPr lang="en-US" dirty="0"/>
              <a:t>How the department will implement priorities</a:t>
            </a:r>
          </a:p>
          <a:p>
            <a:pPr marL="181240" indent="-181240" defTabSz="966612">
              <a:buFont typeface="Arial" panose="020B0604020202020204" pitchFamily="34" charset="0"/>
              <a:buChar char="•"/>
              <a:defRPr/>
            </a:pPr>
            <a:r>
              <a:rPr lang="en-US" dirty="0"/>
              <a:t>Budget committee communicates with budget office staff to provide them with information to make decisions on the proposed budget</a:t>
            </a:r>
          </a:p>
          <a:p>
            <a:pPr marL="181240" indent="-181240" defTabSz="966612">
              <a:buFont typeface="Arial" panose="020B0604020202020204" pitchFamily="34" charset="0"/>
              <a:buChar char="•"/>
              <a:defRPr/>
            </a:pPr>
            <a:r>
              <a:rPr lang="en-US" dirty="0"/>
              <a:t>Citizens and the media</a:t>
            </a:r>
          </a:p>
          <a:p>
            <a:pPr marL="664546" lvl="1" indent="-181240" defTabSz="966612">
              <a:buFont typeface="Arial" panose="020B0604020202020204" pitchFamily="34" charset="0"/>
              <a:buChar char="•"/>
              <a:defRPr/>
            </a:pPr>
            <a:r>
              <a:rPr lang="en-US" dirty="0"/>
              <a:t>Awareness of how the budget process and documents are packaged and communicated online and through social media</a:t>
            </a:r>
          </a:p>
          <a:p>
            <a:pPr marL="664546" lvl="1" indent="-181240" defTabSz="966612">
              <a:buFont typeface="Arial" panose="020B0604020202020204" pitchFamily="34" charset="0"/>
              <a:buChar char="•"/>
              <a:defRPr/>
            </a:pPr>
            <a:r>
              <a:rPr lang="en-US" dirty="0"/>
              <a:t>Successful communication builds legitimacy for the programs, agencies, departments, and the governing entity</a:t>
            </a:r>
          </a:p>
          <a:p>
            <a:pPr marL="181240" indent="-181240" defTabSz="966612">
              <a:buFont typeface="Arial" panose="020B0604020202020204" pitchFamily="34" charset="0"/>
              <a:buChar char="•"/>
              <a:defRPr/>
            </a:pPr>
            <a:endParaRPr lang="en-US" dirty="0"/>
          </a:p>
          <a:p>
            <a:pPr defTabSz="966612">
              <a:defRPr/>
            </a:pPr>
            <a:r>
              <a:rPr lang="en-US" dirty="0"/>
              <a:t>Vehicle for obtaining public opinions</a:t>
            </a:r>
          </a:p>
          <a:p>
            <a:pPr marL="181240" indent="-181240" defTabSz="966612">
              <a:buFont typeface="Arial" panose="020B0604020202020204" pitchFamily="34" charset="0"/>
              <a:buChar char="•"/>
              <a:defRPr/>
            </a:pPr>
            <a:r>
              <a:rPr lang="en-US" dirty="0"/>
              <a:t>Competing demands</a:t>
            </a:r>
          </a:p>
          <a:p>
            <a:pPr marL="664546" lvl="1" indent="-181240" defTabSz="966612">
              <a:buFont typeface="Arial" panose="020B0604020202020204" pitchFamily="34" charset="0"/>
              <a:buChar char="•"/>
              <a:defRPr/>
            </a:pPr>
            <a:r>
              <a:rPr lang="en-US" dirty="0"/>
              <a:t>Interest groups</a:t>
            </a:r>
          </a:p>
          <a:p>
            <a:pPr marL="664546" lvl="1" indent="-181240" defTabSz="966612">
              <a:buFont typeface="Arial" panose="020B0604020202020204" pitchFamily="34" charset="0"/>
              <a:buChar char="•"/>
              <a:defRPr/>
            </a:pPr>
            <a:r>
              <a:rPr lang="en-US" dirty="0"/>
              <a:t>Administrative concerns for operational efficiency and program effectiveness</a:t>
            </a:r>
          </a:p>
          <a:p>
            <a:pPr marL="664546" lvl="1" indent="-181240" defTabSz="966612">
              <a:buFont typeface="Arial" panose="020B0604020202020204" pitchFamily="34" charset="0"/>
              <a:buChar char="•"/>
              <a:defRPr/>
            </a:pPr>
            <a:r>
              <a:rPr lang="en-US" dirty="0"/>
              <a:t>Leadership aspirations of elected officials</a:t>
            </a:r>
          </a:p>
          <a:p>
            <a:pPr marL="664546" lvl="1" indent="-181240" defTabSz="966612">
              <a:buFont typeface="Arial" panose="020B0604020202020204" pitchFamily="34" charset="0"/>
              <a:buChar char="•"/>
              <a:defRPr/>
            </a:pPr>
            <a:r>
              <a:rPr lang="en-US" dirty="0"/>
              <a:t>Taxpayer discontent over excessive spending</a:t>
            </a:r>
          </a:p>
          <a:p>
            <a:pPr marL="664546" lvl="1" indent="-181240" defTabSz="966612">
              <a:buFont typeface="Arial" panose="020B0604020202020204" pitchFamily="34" charset="0"/>
              <a:buChar char="•"/>
              <a:defRPr/>
            </a:pPr>
            <a:r>
              <a:rPr lang="en-US" dirty="0"/>
              <a:t>Citizen concerns for more responsiveness and accountability</a:t>
            </a:r>
          </a:p>
          <a:p>
            <a:pPr marL="664546" lvl="1" indent="-181240" defTabSz="966612">
              <a:buFont typeface="Arial" panose="020B0604020202020204" pitchFamily="34" charset="0"/>
              <a:buChar char="•"/>
              <a:defRPr/>
            </a:pPr>
            <a:r>
              <a:rPr lang="en-US" dirty="0"/>
              <a:t>Competing ideologies about the scope of government’s reach into the lives of its citizens</a:t>
            </a:r>
          </a:p>
          <a:p>
            <a:pPr defTabSz="966612">
              <a:defRPr/>
            </a:pPr>
            <a:endParaRPr lang="en-US" dirty="0"/>
          </a:p>
          <a:p>
            <a:pPr defTabSz="966612">
              <a:defRPr/>
            </a:pPr>
            <a:r>
              <a:rPr lang="en-US" dirty="0"/>
              <a:t>Governing tool to test political responsiveness</a:t>
            </a:r>
          </a:p>
          <a:p>
            <a:pPr marL="181240" indent="-181240" defTabSz="966612">
              <a:buFont typeface="Arial" panose="020B0604020202020204" pitchFamily="34" charset="0"/>
              <a:buChar char="•"/>
              <a:defRPr/>
            </a:pPr>
            <a:r>
              <a:rPr lang="en-US" dirty="0"/>
              <a:t>Budgeting process assumes that what the community supported in the past will continue to be incrementally supported in the future</a:t>
            </a:r>
          </a:p>
          <a:p>
            <a:pPr marL="181240" indent="-181240" defTabSz="966612">
              <a:buFont typeface="Arial" panose="020B0604020202020204" pitchFamily="34" charset="0"/>
              <a:buChar char="•"/>
              <a:defRPr/>
            </a:pPr>
            <a:r>
              <a:rPr lang="en-US" dirty="0"/>
              <a:t>Goals must be viewed against economic conditions</a:t>
            </a:r>
          </a:p>
          <a:p>
            <a:pPr marL="664546" lvl="1" indent="-181240" defTabSz="966612">
              <a:buFont typeface="Arial" panose="020B0604020202020204" pitchFamily="34" charset="0"/>
              <a:buChar char="•"/>
              <a:defRPr/>
            </a:pPr>
            <a:r>
              <a:rPr lang="en-US" dirty="0"/>
              <a:t>Good economic times generate strong revenues and provide an opportunity to strengthen the fiscal health of the budget</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3</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Elements of the Budget Document</a:t>
            </a:r>
          </a:p>
          <a:p>
            <a:pPr marL="0" indent="0">
              <a:buFont typeface="Arial" panose="020B0604020202020204" pitchFamily="34" charset="0"/>
              <a:buNone/>
            </a:pPr>
            <a:endParaRPr lang="en-US" sz="1200" u="sng" dirty="0"/>
          </a:p>
          <a:p>
            <a:pPr marL="171450" indent="-171450">
              <a:buFont typeface="Arial" pitchFamily="34" charset="0"/>
              <a:buChar char="•"/>
            </a:pPr>
            <a:r>
              <a:rPr lang="en-US" dirty="0"/>
              <a:t>Funds are used to record the resources and expenditures of an activity of the district, and controls the use of restricted or dedicated revenues</a:t>
            </a:r>
          </a:p>
          <a:p>
            <a:pPr marL="171450" indent="-171450">
              <a:buFont typeface="Arial" pitchFamily="34" charset="0"/>
              <a:buChar char="•"/>
            </a:pPr>
            <a:endParaRPr lang="en-US" dirty="0"/>
          </a:p>
          <a:p>
            <a:pPr marL="171450" indent="-171450">
              <a:buFont typeface="Arial" pitchFamily="34" charset="0"/>
              <a:buChar char="•"/>
            </a:pPr>
            <a:r>
              <a:rPr lang="en-US" dirty="0"/>
              <a:t>The General fund is used for </a:t>
            </a:r>
          </a:p>
          <a:p>
            <a:pPr marL="628650" lvl="1" indent="-171450">
              <a:buFont typeface="Arial" pitchFamily="34" charset="0"/>
              <a:buChar char="•"/>
            </a:pPr>
            <a:r>
              <a:rPr lang="en-US" dirty="0"/>
              <a:t>Any purpose authorized by law</a:t>
            </a:r>
          </a:p>
          <a:p>
            <a:pPr marL="628650" lvl="1" indent="-171450">
              <a:buFont typeface="Arial" pitchFamily="34" charset="0"/>
              <a:buChar char="•"/>
            </a:pPr>
            <a:r>
              <a:rPr lang="en-US" dirty="0"/>
              <a:t>daily financial transactions </a:t>
            </a:r>
          </a:p>
          <a:p>
            <a:pPr marL="628650" lvl="1" indent="-171450">
              <a:buFont typeface="Arial" pitchFamily="34" charset="0"/>
              <a:buChar char="•"/>
            </a:pPr>
            <a:r>
              <a:rPr lang="en-US" dirty="0"/>
              <a:t>when a specific type of fund isn’t required.</a:t>
            </a:r>
          </a:p>
          <a:p>
            <a:pPr marL="628650" lvl="1" indent="-171450">
              <a:buFont typeface="Arial" pitchFamily="34" charset="0"/>
              <a:buChar char="•"/>
            </a:pPr>
            <a:r>
              <a:rPr lang="en-US" dirty="0"/>
              <a:t>Widely used and frequently the largest fund</a:t>
            </a:r>
          </a:p>
          <a:p>
            <a:pPr marL="628650" lvl="1" indent="-171450">
              <a:buFont typeface="Arial" pitchFamily="34" charset="0"/>
              <a:buChar char="•"/>
            </a:pPr>
            <a:r>
              <a:rPr lang="en-US" dirty="0"/>
              <a:t>Receives all revenues not assigned to other funds established by the jurisdiction</a:t>
            </a:r>
          </a:p>
          <a:p>
            <a:pPr marL="628650" lvl="1" indent="-171450">
              <a:buFont typeface="Arial" pitchFamily="34" charset="0"/>
              <a:buChar char="•"/>
            </a:pPr>
            <a:r>
              <a:rPr lang="en-US" dirty="0"/>
              <a:t>Money the City Council and Budget Committee get to choose where and how to spend</a:t>
            </a:r>
          </a:p>
          <a:p>
            <a:pPr marL="628650" lvl="1" indent="-171450">
              <a:buFont typeface="Arial" pitchFamily="34" charset="0"/>
              <a:buChar char="•"/>
            </a:pPr>
            <a:r>
              <a:rPr lang="en-US" dirty="0"/>
              <a:t>Resources (discretionary funds due to broad flexibility allowed)</a:t>
            </a:r>
          </a:p>
          <a:p>
            <a:pPr marL="628650" lvl="1" indent="-171450">
              <a:buFont typeface="Arial" pitchFamily="34" charset="0"/>
              <a:buChar char="•"/>
            </a:pPr>
            <a:r>
              <a:rPr lang="en-US" dirty="0"/>
              <a:t>Property taxes</a:t>
            </a:r>
          </a:p>
          <a:p>
            <a:pPr marL="628650" lvl="1" indent="-171450">
              <a:buFont typeface="Arial" pitchFamily="34" charset="0"/>
              <a:buChar char="•"/>
            </a:pPr>
            <a:r>
              <a:rPr lang="en-US" dirty="0"/>
              <a:t>Use tax (sales tax)</a:t>
            </a:r>
          </a:p>
          <a:p>
            <a:pPr marL="628650" lvl="1" indent="-171450">
              <a:buFont typeface="Arial" pitchFamily="34" charset="0"/>
              <a:buChar char="•"/>
            </a:pPr>
            <a:r>
              <a:rPr lang="en-US" dirty="0"/>
              <a:t>income/wage taxes</a:t>
            </a:r>
          </a:p>
          <a:p>
            <a:pPr marL="628650" lvl="1" indent="-171450">
              <a:buFont typeface="Arial" pitchFamily="34" charset="0"/>
              <a:buChar char="•"/>
            </a:pPr>
            <a:r>
              <a:rPr lang="en-US" dirty="0"/>
              <a:t>Unrestricted fees, fines, and penalties</a:t>
            </a:r>
          </a:p>
          <a:p>
            <a:pPr marL="628650" lvl="1" indent="-171450">
              <a:buFont typeface="Arial" pitchFamily="34" charset="0"/>
              <a:buChar char="•"/>
            </a:pPr>
            <a:r>
              <a:rPr lang="en-US" dirty="0"/>
              <a:t>Unrestricted intergovernmental grants</a:t>
            </a:r>
          </a:p>
          <a:p>
            <a:pPr marL="171450" indent="-171450">
              <a:buFont typeface="Arial" pitchFamily="34" charset="0"/>
              <a:buChar char="•"/>
            </a:pPr>
            <a:endParaRPr lang="en-US" dirty="0"/>
          </a:p>
          <a:p>
            <a:pPr marL="171450" indent="-171450">
              <a:buFont typeface="Arial" pitchFamily="34" charset="0"/>
              <a:buChar char="•"/>
            </a:pPr>
            <a:r>
              <a:rPr lang="en-US" dirty="0"/>
              <a:t>The general fund balance should be large enough to cover unexpected expenses and revenue shortfalls</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30</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Elements of the Budget Document</a:t>
            </a:r>
          </a:p>
          <a:p>
            <a:pPr marL="0" indent="0">
              <a:buFont typeface="Arial" panose="020B0604020202020204" pitchFamily="34" charset="0"/>
              <a:buNone/>
            </a:pPr>
            <a:endParaRPr lang="en-US" sz="1200" u="sng" dirty="0"/>
          </a:p>
          <a:p>
            <a:r>
              <a:rPr lang="en-US" sz="1300" dirty="0"/>
              <a:t>A </a:t>
            </a:r>
            <a:r>
              <a:rPr lang="en-US" sz="1200" dirty="0"/>
              <a:t>capital project fund is a type of special revenue fund that is used to record the resources and expenditures</a:t>
            </a:r>
          </a:p>
          <a:p>
            <a:r>
              <a:rPr lang="en-US" sz="1200" dirty="0"/>
              <a:t>needed to finance the building or acquisition of capital facilities that are nonrecurring major expenditure items.</a:t>
            </a:r>
          </a:p>
          <a:p>
            <a:r>
              <a:rPr lang="en-US" sz="1200" dirty="0"/>
              <a:t>Resources can include</a:t>
            </a:r>
          </a:p>
          <a:p>
            <a:pPr marL="181240" indent="-181240">
              <a:buFont typeface="Arial" panose="020B0604020202020204" pitchFamily="34" charset="0"/>
              <a:buChar char="•"/>
            </a:pPr>
            <a:r>
              <a:rPr lang="en-US" sz="1200" dirty="0"/>
              <a:t>the proceeds from the sale of general obligation bonds</a:t>
            </a:r>
          </a:p>
          <a:p>
            <a:pPr marL="181240" indent="-181240">
              <a:buFont typeface="Arial" panose="020B0604020202020204" pitchFamily="34" charset="0"/>
              <a:buChar char="•"/>
            </a:pPr>
            <a:r>
              <a:rPr lang="en-US" sz="1200" dirty="0"/>
              <a:t>tax revenue from specific purpose</a:t>
            </a:r>
          </a:p>
          <a:p>
            <a:pPr marL="181240" indent="-181240">
              <a:buFont typeface="Arial" panose="020B0604020202020204" pitchFamily="34" charset="0"/>
              <a:buChar char="•"/>
            </a:pPr>
            <a:r>
              <a:rPr lang="en-US" sz="1200" dirty="0"/>
              <a:t>local option taxes</a:t>
            </a:r>
          </a:p>
          <a:p>
            <a:pPr marL="181240" indent="-181240">
              <a:buFont typeface="Arial" panose="020B0604020202020204" pitchFamily="34" charset="0"/>
              <a:buChar char="•"/>
            </a:pPr>
            <a:r>
              <a:rPr lang="en-US" sz="1200" dirty="0"/>
              <a:t>Grants</a:t>
            </a:r>
          </a:p>
          <a:p>
            <a:pPr marL="181240" indent="-181240">
              <a:buFont typeface="Arial" panose="020B0604020202020204" pitchFamily="34" charset="0"/>
              <a:buChar char="•"/>
            </a:pPr>
            <a:r>
              <a:rPr lang="en-US" sz="1200" dirty="0"/>
              <a:t>transfers from other funds</a:t>
            </a:r>
          </a:p>
          <a:p>
            <a:pPr marL="181240" indent="-181240">
              <a:buFont typeface="Arial" panose="020B0604020202020204" pitchFamily="34" charset="0"/>
              <a:buChar char="•"/>
            </a:pPr>
            <a:r>
              <a:rPr lang="en-US" sz="1200" dirty="0"/>
              <a:t>other revenues authorized for financing capital projects. </a:t>
            </a:r>
          </a:p>
          <a:p>
            <a:pPr marL="181240" indent="-181240">
              <a:buFont typeface="Arial" panose="020B0604020202020204" pitchFamily="34" charset="0"/>
              <a:buChar char="•"/>
            </a:pPr>
            <a:endParaRPr lang="en-US" sz="1200" dirty="0"/>
          </a:p>
          <a:p>
            <a:r>
              <a:rPr lang="en-US" sz="1200" dirty="0"/>
              <a:t>Capital project fund </a:t>
            </a:r>
          </a:p>
          <a:p>
            <a:pPr marL="181240" indent="-181240">
              <a:buFont typeface="Arial" panose="020B0604020202020204" pitchFamily="34" charset="0"/>
              <a:buChar char="•"/>
            </a:pPr>
            <a:r>
              <a:rPr lang="en-US" sz="1200" dirty="0"/>
              <a:t>established when a capital project or series of projects is authorized</a:t>
            </a:r>
          </a:p>
          <a:p>
            <a:pPr marL="181240" indent="-181240">
              <a:buFont typeface="Arial" panose="020B0604020202020204" pitchFamily="34" charset="0"/>
              <a:buChar char="•"/>
            </a:pPr>
            <a:r>
              <a:rPr lang="en-US" sz="1200" dirty="0"/>
              <a:t>dissolved when the project is completed</a:t>
            </a:r>
          </a:p>
          <a:p>
            <a:pPr marL="181240" indent="-181240">
              <a:buFont typeface="Arial" panose="020B0604020202020204" pitchFamily="34" charset="0"/>
              <a:buChar char="•"/>
            </a:pPr>
            <a:r>
              <a:rPr lang="en-US" sz="1200" dirty="0"/>
              <a:t>Several related projects financed from one bond issue may be accounted for in one fund if there are no provisions to the contrary in the bond contract.</a:t>
            </a:r>
          </a:p>
          <a:p>
            <a:pPr marL="181240" indent="-181240">
              <a:buFont typeface="Arial" panose="020B0604020202020204" pitchFamily="34" charset="0"/>
              <a:buChar char="•"/>
            </a:pPr>
            <a:r>
              <a:rPr lang="en-US" sz="1200" dirty="0"/>
              <a:t>Established for the expenditure of bond sale proceeds. </a:t>
            </a:r>
          </a:p>
          <a:p>
            <a:pPr marL="181240" indent="-181240">
              <a:buFont typeface="Arial" panose="020B0604020202020204" pitchFamily="34" charset="0"/>
              <a:buChar char="•"/>
            </a:pPr>
            <a:endParaRPr lang="en-US" sz="1200" dirty="0"/>
          </a:p>
          <a:p>
            <a:r>
              <a:rPr lang="en-US" sz="1200" dirty="0"/>
              <a:t>If voter approval is received after the regular budget is adopted and bonds are sold during the fiscal year, a supplemental budget is not required</a:t>
            </a:r>
          </a:p>
          <a:p>
            <a:r>
              <a:rPr lang="en-US" sz="1200" dirty="0"/>
              <a:t>to expend the proceeds [ORS 294.338(4), renumbered from 294.326(4)]. However, it is good fiscal budgeting for the governing body to establish a capital project fund to account for the proceeds and to adopt a resolution or ordinance appropriating the expenditures.</a:t>
            </a:r>
          </a:p>
          <a:p>
            <a:endParaRPr lang="en-US" sz="1200" dirty="0"/>
          </a:p>
          <a:p>
            <a:r>
              <a:rPr lang="en-US" sz="1200" dirty="0"/>
              <a:t>If the bond sale receives voter approval before the adoption of the regular budget, then the capital project fund and the expenditure of the proceeds must be included in the regular budget. Also, if the bonds were sold in a preceding year and the proceeds carried forward to the current year, then the capital project fund and the expenditure of the proceeds must be budgeted in the regular budget.</a:t>
            </a:r>
          </a:p>
          <a:p>
            <a:endParaRPr lang="en-US" sz="1200" dirty="0"/>
          </a:p>
          <a:p>
            <a:r>
              <a:rPr lang="en-US" sz="1200" dirty="0"/>
              <a:t>Bond proceeds may be used to pay attorneys’ fees and other expenses related to the preparation, authorization, issuance and sale of the bonds [ORS 287A.300(2)]. These expenses can be budgeted in the capital project fund or the general fund. These expenses cannot be paid from a debt service fund if the fund includes a property tax levy that is categorized as “excluded from limitation.”</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31</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Elements of the Budget Document</a:t>
            </a:r>
          </a:p>
          <a:p>
            <a:pPr marL="0" indent="0">
              <a:buFont typeface="Arial" panose="020B0604020202020204" pitchFamily="34" charset="0"/>
              <a:buNone/>
            </a:pPr>
            <a:endParaRPr lang="en-US" sz="1200" u="sng" dirty="0"/>
          </a:p>
          <a:p>
            <a:r>
              <a:rPr lang="en-US" sz="1300" dirty="0"/>
              <a:t>Debt service funds </a:t>
            </a:r>
          </a:p>
          <a:p>
            <a:r>
              <a:rPr lang="en-US" sz="1300" dirty="0"/>
              <a:t>Includes revenue producing enterprises</a:t>
            </a:r>
          </a:p>
          <a:p>
            <a:endParaRPr lang="en-US" sz="1300" dirty="0"/>
          </a:p>
          <a:p>
            <a:r>
              <a:rPr lang="en-US" sz="1300" dirty="0"/>
              <a:t>payment of principal and interest on all long-term debt, including</a:t>
            </a:r>
          </a:p>
          <a:p>
            <a:r>
              <a:rPr lang="en-US" sz="1300" dirty="0"/>
              <a:t>that payable exclusively from revenue-producing enterprises [ORS 294.388 (renumbered from 294.352), and</a:t>
            </a:r>
          </a:p>
          <a:p>
            <a:r>
              <a:rPr lang="en-US" sz="1300" dirty="0"/>
              <a:t>OAR 150-294.352(1)-(A)].</a:t>
            </a:r>
          </a:p>
          <a:p>
            <a:endParaRPr lang="en-US" sz="1300" dirty="0"/>
          </a:p>
          <a:p>
            <a:r>
              <a:rPr lang="en-US" sz="1300" dirty="0"/>
              <a:t>Several bond issues can be in one debt service fund.</a:t>
            </a:r>
          </a:p>
          <a:p>
            <a:r>
              <a:rPr lang="en-US" sz="1300" dirty="0"/>
              <a:t>Separate funds must be established for general obligation bonds and revenue bonds. </a:t>
            </a:r>
          </a:p>
          <a:p>
            <a:endParaRPr lang="en-US" sz="1300" dirty="0"/>
          </a:p>
          <a:p>
            <a:r>
              <a:rPr lang="en-US" sz="1300" dirty="0"/>
              <a:t>Taxes dedicated to repay bonds cannot be used for any other purpose</a:t>
            </a:r>
          </a:p>
          <a:p>
            <a:r>
              <a:rPr lang="en-US" sz="1300" dirty="0"/>
              <a:t>Two exceptions:</a:t>
            </a:r>
          </a:p>
          <a:p>
            <a:r>
              <a:rPr lang="en-US" sz="1300" dirty="0"/>
              <a:t>To repay an interfund loan that was made to the debt service fund from other money when collections of taxes levied for exempt bonded indebtedness was not sufficient</a:t>
            </a:r>
          </a:p>
          <a:p>
            <a:r>
              <a:rPr lang="en-US" sz="1300" dirty="0"/>
              <a:t>2. When a surplus remains after all interest and principal of the bond is paid</a:t>
            </a:r>
          </a:p>
          <a:p>
            <a:endParaRPr lang="en-US" sz="1300" dirty="0"/>
          </a:p>
          <a:p>
            <a:r>
              <a:rPr lang="en-US" sz="1300" dirty="0"/>
              <a:t>May include a requirement for a debt service reserve </a:t>
            </a:r>
          </a:p>
          <a:p>
            <a:endParaRPr lang="en-US" sz="1300" dirty="0"/>
          </a:p>
          <a:p>
            <a:r>
              <a:rPr lang="en-US" sz="1300" dirty="0"/>
              <a:t>NOTES:</a:t>
            </a:r>
          </a:p>
          <a:p>
            <a:r>
              <a:rPr lang="en-US" sz="1300" dirty="0"/>
              <a:t>Transactions to record the redemption of existing bonds with proceeds of refunding bonds are also recorded in debt service funds.</a:t>
            </a:r>
          </a:p>
          <a:p>
            <a:endParaRPr lang="en-US" sz="1300" dirty="0"/>
          </a:p>
          <a:p>
            <a:r>
              <a:rPr lang="en-US" sz="1300" dirty="0"/>
              <a:t>Taxes dedicated to repay bonds cannot be diverted or used for any other purpose [ORS 287A.140, 328.260(3), etc.].</a:t>
            </a:r>
          </a:p>
          <a:p>
            <a:r>
              <a:rPr lang="en-US" sz="1300" dirty="0"/>
              <a:t>Transfers from a debt service fund that levies taxes that are categorized as excluded from Measure 5 limitation</a:t>
            </a:r>
          </a:p>
          <a:p>
            <a:r>
              <a:rPr lang="en-US" sz="1300" dirty="0"/>
              <a:t>are not allowed in most cases. There are two conditions under which a transfer may be made:</a:t>
            </a:r>
          </a:p>
          <a:p>
            <a:r>
              <a:rPr lang="en-US" sz="1300" dirty="0"/>
              <a:t>To repay an interfund loan that was made to the debt service fund from other moneys when collections of taxes levied for exempt bonded indebtedness were not sufficient (ORS 294.368, renumbered from 294.381). Such a transfer should be budgeted as a requirement in the debt service fund called “Loan repayment to _____ Fund.</a:t>
            </a:r>
          </a:p>
          <a:p>
            <a:r>
              <a:rPr lang="en-US" sz="1300" dirty="0"/>
              <a:t>2.    If a surplus remains after all interest and principal of the bond are paid. The fund may be dissolved and the balance transferred to the general fund, unless other provision was made when the fund was created (ORS 294.353, renumbered from 294.475).</a:t>
            </a:r>
          </a:p>
          <a:p>
            <a:endParaRPr lang="en-US" sz="1300" dirty="0"/>
          </a:p>
          <a:p>
            <a:r>
              <a:rPr lang="en-US" sz="1300" dirty="0"/>
              <a:t>Attorneys’ fees and other expenses related to the preparation, authorization, issuance and sale of the bonds cannot be paid from a debt service fund if the fund includes a property tax levy that is categorized as excluded from limitation.</a:t>
            </a:r>
          </a:p>
          <a:p>
            <a:endParaRPr lang="en-US" sz="1300" dirty="0"/>
          </a:p>
          <a:p>
            <a:r>
              <a:rPr lang="en-US" sz="1300" dirty="0"/>
              <a:t>Debt service funds may include a requirement for a debt service reserve (ORS 294.346, renumbered from 294.525 and ORS 287A300). If the bonded indebtedness is a tax credit bond or other bond that bears interest that is includable in gross income under the Internal Revenue Code, the debt service fund may include the deposits that the municipal corporation has agreed to make in a sinking fund that is dedicated to pay the bonded</a:t>
            </a:r>
          </a:p>
          <a:p>
            <a:r>
              <a:rPr lang="en-US" sz="1300" dirty="0"/>
              <a:t>indebtedness (ORS 294.368, renumbered from 294.381).</a:t>
            </a:r>
            <a:endParaRPr lang="en-US" sz="1200"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32</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Elements of the Budget Document</a:t>
            </a:r>
          </a:p>
          <a:p>
            <a:pPr marL="0" indent="0">
              <a:buFont typeface="Arial" panose="020B0604020202020204" pitchFamily="34" charset="0"/>
              <a:buNone/>
            </a:pPr>
            <a:endParaRPr lang="en-US" sz="1200" u="sng" dirty="0"/>
          </a:p>
          <a:p>
            <a:r>
              <a:rPr lang="en-US" sz="1200" dirty="0"/>
              <a:t>Proprietary funds supports government business operations.</a:t>
            </a:r>
          </a:p>
          <a:p>
            <a:endParaRPr lang="en-US" sz="1200" dirty="0"/>
          </a:p>
          <a:p>
            <a:pPr indent="-241653">
              <a:buFont typeface="Arial" panose="020B0604020202020204" pitchFamily="34" charset="0"/>
              <a:buChar char="•"/>
            </a:pPr>
            <a:r>
              <a:rPr lang="en-US" sz="1200" dirty="0"/>
              <a:t>Separates the accounting for operations of a facility to</a:t>
            </a:r>
          </a:p>
          <a:p>
            <a:pPr lvl="1" indent="-241653"/>
            <a:r>
              <a:rPr lang="en-US" sz="1200" dirty="0"/>
              <a:t>Better controls for the management of resources and expenditures</a:t>
            </a:r>
          </a:p>
          <a:p>
            <a:pPr lvl="1" indent="-241653"/>
            <a:endParaRPr lang="en-US" sz="1200" dirty="0"/>
          </a:p>
          <a:p>
            <a:pPr lvl="1" indent="-241653"/>
            <a:r>
              <a:rPr lang="en-US" sz="1200" dirty="0"/>
              <a:t>Examples</a:t>
            </a:r>
          </a:p>
          <a:p>
            <a:pPr lvl="1" indent="-241653"/>
            <a:r>
              <a:rPr lang="en-US" sz="1200" dirty="0"/>
              <a:t>Water, gas, and electric utilities</a:t>
            </a:r>
          </a:p>
          <a:p>
            <a:pPr lvl="1" indent="-241653"/>
            <a:r>
              <a:rPr lang="en-US" sz="1200" dirty="0"/>
              <a:t>Swimming pools</a:t>
            </a:r>
          </a:p>
          <a:p>
            <a:pPr lvl="1" indent="-241653"/>
            <a:r>
              <a:rPr lang="en-US" sz="1200" dirty="0"/>
              <a:t>Airports</a:t>
            </a:r>
          </a:p>
          <a:p>
            <a:pPr lvl="1" indent="-241653"/>
            <a:r>
              <a:rPr lang="en-US" sz="1200" dirty="0"/>
              <a:t>Parking garages</a:t>
            </a:r>
          </a:p>
          <a:p>
            <a:pPr lvl="1" indent="-241653"/>
            <a:r>
              <a:rPr lang="en-US" sz="1200" dirty="0"/>
              <a:t>Transit systems operated by cities</a:t>
            </a:r>
            <a:endParaRPr lang="en-US"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33</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Elements of the Budget Document</a:t>
            </a:r>
          </a:p>
          <a:p>
            <a:pPr marL="0" indent="0">
              <a:buFont typeface="Arial" panose="020B0604020202020204" pitchFamily="34" charset="0"/>
              <a:buNone/>
            </a:pPr>
            <a:endParaRPr lang="en-US" sz="1200" u="sng" dirty="0"/>
          </a:p>
          <a:p>
            <a:r>
              <a:rPr lang="en-US" dirty="0"/>
              <a:t>Interfund transfers</a:t>
            </a:r>
          </a:p>
          <a:p>
            <a:pPr marL="181240" indent="-181240">
              <a:buFont typeface="Arial" panose="020B0604020202020204" pitchFamily="34" charset="0"/>
              <a:buChar char="•"/>
            </a:pPr>
            <a:r>
              <a:rPr lang="en-US" dirty="0"/>
              <a:t>Allows a program or activity to purchase services from other programs within the same organization</a:t>
            </a:r>
          </a:p>
          <a:p>
            <a:pPr marL="181240" indent="-181240">
              <a:buFont typeface="Arial" panose="020B0604020202020204" pitchFamily="34" charset="0"/>
              <a:buChar char="•"/>
            </a:pPr>
            <a:r>
              <a:rPr lang="en-US" dirty="0"/>
              <a:t>Cost of service principle – only charged for the cost of providing the service</a:t>
            </a:r>
          </a:p>
          <a:p>
            <a:pPr marL="181240" indent="-181240">
              <a:buFont typeface="Arial" panose="020B0604020202020204" pitchFamily="34" charset="0"/>
              <a:buChar char="•"/>
            </a:pPr>
            <a:r>
              <a:rPr lang="en-US" dirty="0"/>
              <a:t>Commonly used for</a:t>
            </a:r>
          </a:p>
          <a:p>
            <a:pPr marL="664546" lvl="1" indent="-181240">
              <a:buFont typeface="Arial" panose="020B0604020202020204" pitchFamily="34" charset="0"/>
              <a:buChar char="•"/>
            </a:pPr>
            <a:r>
              <a:rPr lang="en-US" dirty="0"/>
              <a:t>Central administrative services</a:t>
            </a:r>
          </a:p>
          <a:p>
            <a:pPr marL="664546" lvl="1" indent="-181240">
              <a:buFont typeface="Arial" panose="020B0604020202020204" pitchFamily="34" charset="0"/>
              <a:buChar char="•"/>
            </a:pPr>
            <a:r>
              <a:rPr lang="en-US" dirty="0"/>
              <a:t>Legal and financial services</a:t>
            </a:r>
          </a:p>
          <a:p>
            <a:pPr marL="664546" lvl="1" indent="-181240">
              <a:buFont typeface="Arial" panose="020B0604020202020204" pitchFamily="34" charset="0"/>
              <a:buChar char="•"/>
            </a:pPr>
            <a:r>
              <a:rPr lang="en-US" dirty="0"/>
              <a:t>Motor pool</a:t>
            </a:r>
          </a:p>
          <a:p>
            <a:pPr marL="664546" lvl="1" indent="-181240">
              <a:buFont typeface="Arial" panose="020B0604020202020204" pitchFamily="34" charset="0"/>
              <a:buChar char="•"/>
            </a:pPr>
            <a:r>
              <a:rPr lang="en-US" dirty="0"/>
              <a:t>Communications and IT</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34</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35</a:t>
            </a:fld>
            <a:endParaRPr lang="en-US"/>
          </a:p>
        </p:txBody>
      </p:sp>
    </p:spTree>
    <p:extLst>
      <p:ext uri="{BB962C8B-B14F-4D97-AF65-F5344CB8AC3E}">
        <p14:creationId xmlns:p14="http://schemas.microsoft.com/office/powerpoint/2010/main" val="24705744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Oregon Local Budget Law Basics</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36</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Oregon Local Budget Law Basics</a:t>
            </a:r>
          </a:p>
          <a:p>
            <a:pPr marL="0" indent="0">
              <a:buFont typeface="Arial" panose="020B0604020202020204" pitchFamily="34" charset="0"/>
              <a:buNone/>
            </a:pPr>
            <a:endParaRPr lang="en-US" sz="1200" u="sng" dirty="0"/>
          </a:p>
          <a:p>
            <a:pPr defTabSz="966612">
              <a:defRPr/>
            </a:pPr>
            <a:r>
              <a:rPr lang="en-US" sz="1200" i="1" dirty="0">
                <a:hlinkClick r:id="rId3"/>
              </a:rPr>
              <a:t>http://www.doj.state.or.us/wp-content/uploads/2017/06/public_records_and_meetings_manual.pdf</a:t>
            </a:r>
            <a:r>
              <a:rPr lang="en-US" sz="1200" i="1" dirty="0"/>
              <a:t> </a:t>
            </a:r>
          </a:p>
          <a:p>
            <a:pPr defTabSz="966612">
              <a:defRPr/>
            </a:pPr>
            <a:endParaRPr lang="en-US" sz="1200" i="1" dirty="0"/>
          </a:p>
          <a:p>
            <a:pPr defTabSz="966612">
              <a:defRPr/>
            </a:pPr>
            <a:r>
              <a:rPr lang="en-US" sz="1200" i="0" dirty="0"/>
              <a:t>All meetings are subject to the Public Meetings Law.</a:t>
            </a:r>
          </a:p>
          <a:p>
            <a:pPr defTabSz="966612">
              <a:defRPr/>
            </a:pPr>
            <a:endParaRPr lang="en-US" sz="1200" i="0" dirty="0"/>
          </a:p>
          <a:p>
            <a:pPr defTabSz="966612">
              <a:defRPr/>
            </a:pPr>
            <a:r>
              <a:rPr lang="en-US" sz="1200" i="0" dirty="0"/>
              <a:t>Public Meetings Law </a:t>
            </a:r>
          </a:p>
          <a:p>
            <a:pPr marL="181240" indent="-181240" defTabSz="966612">
              <a:buFont typeface="Arial" panose="020B0604020202020204" pitchFamily="34" charset="0"/>
              <a:buChar char="•"/>
              <a:defRPr/>
            </a:pPr>
            <a:r>
              <a:rPr lang="en-US" sz="1200" i="0" dirty="0"/>
              <a:t>regulates the decision-making process of “governing bodies and public bodies”. </a:t>
            </a:r>
          </a:p>
          <a:p>
            <a:pPr marL="664546" lvl="1" indent="-181240" defTabSz="966612">
              <a:buFont typeface="Arial" panose="020B0604020202020204" pitchFamily="34" charset="0"/>
              <a:buChar char="•"/>
              <a:defRPr/>
            </a:pPr>
            <a:r>
              <a:rPr lang="en-US" sz="1200" i="0" dirty="0"/>
              <a:t>Governing body within the meaning of the Public Meetings Law means that the team “consists of two or more member, with authority to make decisions for or recommendations to a public body on policy or administration” ORS 192.610(3).</a:t>
            </a:r>
          </a:p>
          <a:p>
            <a:pPr marL="181240" indent="-181240" defTabSz="966612">
              <a:buFont typeface="Arial" panose="020B0604020202020204" pitchFamily="34" charset="0"/>
              <a:buChar char="•"/>
              <a:defRPr/>
            </a:pPr>
            <a:r>
              <a:rPr lang="en-US" sz="1200" i="0" dirty="0"/>
              <a:t>Requires that most “meetings” of a governing body “shall be open to the public” ORS 192.630(1)</a:t>
            </a:r>
          </a:p>
          <a:p>
            <a:pPr marL="664546" lvl="1" indent="-181240" defTabSz="966612">
              <a:buFont typeface="Arial" panose="020B0604020202020204" pitchFamily="34" charset="0"/>
              <a:buChar char="•"/>
              <a:defRPr/>
            </a:pPr>
            <a:r>
              <a:rPr lang="en-US" sz="1200" i="0" dirty="0"/>
              <a:t>A meeting is “a convening of a governing body of a public body for which a quorum is required in  order to make a decision or to deliberate toward a decision  on any matter” ORS 192.610(5)</a:t>
            </a:r>
          </a:p>
          <a:p>
            <a:pPr marL="664546" lvl="1" indent="-181240" defTabSz="966612">
              <a:buFont typeface="Arial" panose="020B0604020202020204" pitchFamily="34" charset="0"/>
              <a:buChar char="•"/>
              <a:defRPr/>
            </a:pPr>
            <a:r>
              <a:rPr lang="en-US" sz="1200" i="0" dirty="0"/>
              <a:t>A “quorum of a governing body may not meet in  private for the purpose of deciding on or deliberating toward a decision on any matter” ORS 192.630(2)</a:t>
            </a:r>
            <a:endParaRPr lang="en-US" sz="1200" i="0" u="sng"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37</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Oregon Local Budget Law Basics</a:t>
            </a:r>
          </a:p>
          <a:p>
            <a:pPr marL="0" indent="0">
              <a:buFont typeface="Arial" panose="020B0604020202020204" pitchFamily="34" charset="0"/>
              <a:buNone/>
            </a:pPr>
            <a:endParaRPr lang="en-US" sz="1200" u="sng" dirty="0"/>
          </a:p>
          <a:p>
            <a:pPr lvl="1" indent="-228600"/>
            <a:r>
              <a:rPr lang="en-US" sz="1200" dirty="0">
                <a:solidFill>
                  <a:schemeClr val="tx1"/>
                </a:solidFill>
              </a:rPr>
              <a:t>ORS 192.630(2)  - “A quorum of a governing body may not meet in private for the purpose of deciding on or deliberating toward a decision on any matter.”</a:t>
            </a:r>
          </a:p>
          <a:p>
            <a:pPr marL="628650" lvl="1" indent="-171450">
              <a:buFont typeface="Arial" pitchFamily="34" charset="0"/>
              <a:buChar char="•"/>
            </a:pPr>
            <a:endParaRPr lang="en-US" sz="1200" dirty="0"/>
          </a:p>
          <a:p>
            <a:pPr marL="628650" lvl="1" indent="-171450">
              <a:buFont typeface="Arial" pitchFamily="34" charset="0"/>
              <a:buChar char="•"/>
            </a:pPr>
            <a:r>
              <a:rPr lang="en-US" sz="1200" dirty="0"/>
              <a:t>A majority of the entire committee (not just the quorum) is required to approve any motion, which is 1 more than half of the members. In this example, the budget committee has 10 members, so 6 must be present to hold a meeting</a:t>
            </a:r>
          </a:p>
          <a:p>
            <a:pPr marL="628650" lvl="1" indent="-171450">
              <a:buFont typeface="Arial" pitchFamily="34" charset="0"/>
              <a:buChar char="•"/>
            </a:pPr>
            <a:endParaRPr lang="en-US" sz="1200" dirty="0"/>
          </a:p>
          <a:p>
            <a:pPr marL="628650" lvl="1" indent="-171450">
              <a:buFont typeface="Arial" pitchFamily="34" charset="0"/>
              <a:buChar char="•"/>
            </a:pPr>
            <a:r>
              <a:rPr lang="en-US" sz="1200" dirty="0"/>
              <a:t>Whenever a vote is taken, a majority voting “yes” is required to approve an action</a:t>
            </a:r>
          </a:p>
          <a:p>
            <a:pPr marL="628650" lvl="1" indent="-171450">
              <a:buFont typeface="Arial" pitchFamily="34" charset="0"/>
              <a:buChar char="•"/>
            </a:pPr>
            <a:endParaRPr lang="en-US" sz="1200" dirty="0"/>
          </a:p>
          <a:p>
            <a:pPr marL="628650" lvl="1" indent="-171450">
              <a:buFont typeface="Arial" pitchFamily="34" charset="0"/>
              <a:buChar char="•"/>
            </a:pPr>
            <a:r>
              <a:rPr lang="en-US" sz="1200" dirty="0"/>
              <a:t>If the majority of members of the budget committee do not agree, it is up to the committee to negotiate a budget and tax that is acceptable to a majority of its members</a:t>
            </a:r>
            <a:endParaRPr lang="en-US"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38</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Oregon Local Budget Law Basics</a:t>
            </a:r>
          </a:p>
          <a:p>
            <a:pPr marL="0" indent="0">
              <a:buFont typeface="Arial" panose="020B0604020202020204" pitchFamily="34" charset="0"/>
              <a:buNone/>
            </a:pPr>
            <a:endParaRPr lang="en-US" sz="1200" u="sng" dirty="0"/>
          </a:p>
          <a:p>
            <a:r>
              <a:rPr lang="en-US" sz="1200" dirty="0"/>
              <a:t>Tri-County Metropolitan Transportation District of Oregon v. Amalgamated Transit Union Local.  Decided 2/15/2018.</a:t>
            </a:r>
          </a:p>
          <a:p>
            <a:endParaRPr lang="en-US" sz="1200" dirty="0"/>
          </a:p>
          <a:p>
            <a:r>
              <a:rPr lang="en-US" sz="1200" dirty="0"/>
              <a:t>Budget committee members can be held </a:t>
            </a:r>
            <a:r>
              <a:rPr lang="en-US" sz="1200" i="1" dirty="0">
                <a:solidFill>
                  <a:srgbClr val="FF0000"/>
                </a:solidFill>
              </a:rPr>
              <a:t>personally liable</a:t>
            </a:r>
            <a:r>
              <a:rPr lang="en-US" sz="1200" i="1" dirty="0"/>
              <a:t>!</a:t>
            </a:r>
          </a:p>
          <a:p>
            <a:pPr lvl="1"/>
            <a:r>
              <a:rPr lang="en-US" sz="1200" dirty="0"/>
              <a:t>Attorney fees</a:t>
            </a:r>
          </a:p>
          <a:p>
            <a:pPr lvl="1"/>
            <a:r>
              <a:rPr lang="en-US" sz="1200" dirty="0"/>
              <a:t>Willful misconduct</a:t>
            </a:r>
          </a:p>
          <a:p>
            <a:pPr lvl="1"/>
            <a:r>
              <a:rPr lang="en-US" sz="1200" dirty="0"/>
              <a:t>Conduct intended to cause a particular result</a:t>
            </a:r>
          </a:p>
          <a:p>
            <a:endParaRPr lang="en-US" sz="1200" i="0" u="none" dirty="0"/>
          </a:p>
          <a:p>
            <a:r>
              <a:rPr lang="en-US" sz="1200" i="0" u="none" dirty="0"/>
              <a:t>Using your personal computer or private email account could make them subject to disclosure under a public records request or in a litigation discovery request. In Lane County, local government officials were required to produce documents sent from private email accounts.</a:t>
            </a:r>
          </a:p>
          <a:p>
            <a:endParaRPr lang="en-US" sz="1200" i="0" u="none" dirty="0"/>
          </a:p>
          <a:p>
            <a:r>
              <a:rPr lang="en-US" sz="1200" i="0" u="none" dirty="0"/>
              <a:t>Communications made through email are subject to public meeting laws. Historically in Oregon, the definition of a public meeting required a quorum of a governing body in the same place (or on the same conference call) before a meeting could occur. In the Lane County Case, the court concluded that a violation of the public meetings laws can occur even when a quorum never meets at the same time.</a:t>
            </a:r>
          </a:p>
          <a:p>
            <a:endParaRPr lang="en-US" sz="1200" i="0" u="none" dirty="0"/>
          </a:p>
          <a:p>
            <a:r>
              <a:rPr lang="en-US" sz="1200" i="0" u="none" dirty="0"/>
              <a:t>In Lane County, the court found that a quorum of the Lane County Board of Commissioners had private conversations and meetings where they deliberated and reached a decision on what to include in a supplemental budget – even though the commission never discussed the issue at the same time.</a:t>
            </a:r>
          </a:p>
          <a:p>
            <a:endParaRPr lang="en-US" sz="1200" i="0" u="none" dirty="0"/>
          </a:p>
          <a:p>
            <a:pPr defTabSz="966612">
              <a:defRPr/>
            </a:pPr>
            <a:r>
              <a:rPr lang="en-US" sz="1200" i="0" u="none" dirty="0"/>
              <a:t>Serial meetings </a:t>
            </a:r>
            <a:r>
              <a:rPr lang="en-US" sz="1200" dirty="0"/>
              <a:t>occur when deliberations/decisions take place with the intent to build a majority. Communications that could constitute deliberations, or even worse, reaching a decision, should be avoided!</a:t>
            </a:r>
          </a:p>
          <a:p>
            <a:pPr defTabSz="966612">
              <a:defRPr/>
            </a:pPr>
            <a:endParaRPr lang="en-US" sz="1200" dirty="0"/>
          </a:p>
          <a:p>
            <a:pPr defTabSz="966612">
              <a:defRPr/>
            </a:pPr>
            <a:r>
              <a:rPr lang="en-US" sz="1200" dirty="0"/>
              <a:t>Knowledge of the requirements of the public meetings laws and failure to comply with the requirements may constitute willful misconduct that subjects individual committee members to personal liability. The law also states that if the violation is the result of willful misconduct by an individual member or members of the governing body, that the member(s) are jointly and severally liable to the public body for the amount required to be paid by the plaintiffs.  </a:t>
            </a:r>
          </a:p>
          <a:p>
            <a:pPr defTabSz="966612">
              <a:defRPr/>
            </a:pPr>
            <a:endParaRPr lang="en-US" sz="1200" dirty="0"/>
          </a:p>
          <a:p>
            <a:pPr defTabSz="966612">
              <a:defRPr/>
            </a:pPr>
            <a:r>
              <a:rPr lang="en-US" sz="1200" dirty="0"/>
              <a:t>Willful misconduct test:</a:t>
            </a:r>
          </a:p>
          <a:p>
            <a:pPr marL="241653" indent="-241653" defTabSz="966612">
              <a:buFontTx/>
              <a:buAutoNum type="arabicPeriod"/>
              <a:defRPr/>
            </a:pPr>
            <a:r>
              <a:rPr lang="en-US" sz="1200" dirty="0"/>
              <a:t>Could require that a public official act with “a conscious objective to violate those particular statutory provisions”. </a:t>
            </a:r>
          </a:p>
          <a:p>
            <a:pPr marL="241653" indent="-241653" defTabSz="966612">
              <a:buFontTx/>
              <a:buAutoNum type="arabicPeriod"/>
              <a:defRPr/>
            </a:pPr>
            <a:r>
              <a:rPr lang="en-US" sz="1200" dirty="0"/>
              <a:t>Could occur if an official “had knowledge of the law’s requirements and thereafter failed to follow those requirements”</a:t>
            </a:r>
            <a:endParaRPr lang="en-US"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39</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u="sng" dirty="0"/>
              <a:t>What is the purpose of a budget?</a:t>
            </a:r>
          </a:p>
          <a:p>
            <a:pPr marL="171450" indent="-171450">
              <a:buFont typeface="Arial" pitchFamily="34" charset="0"/>
              <a:buChar char="•"/>
            </a:pPr>
            <a:endParaRPr lang="en-US" dirty="0"/>
          </a:p>
          <a:p>
            <a:pPr marL="171450" indent="-171450">
              <a:buFont typeface="Arial" pitchFamily="34" charset="0"/>
              <a:buChar char="•"/>
            </a:pPr>
            <a:r>
              <a:rPr lang="en-US" dirty="0"/>
              <a:t>Sets a financial plan for government</a:t>
            </a:r>
            <a:r>
              <a:rPr lang="en-US" baseline="0" dirty="0"/>
              <a:t> goods and services provided</a:t>
            </a:r>
          </a:p>
          <a:p>
            <a:pPr marL="171450" indent="-171450">
              <a:buFont typeface="Arial" pitchFamily="34" charset="0"/>
              <a:buChar char="•"/>
            </a:pPr>
            <a:r>
              <a:rPr lang="en-US" baseline="0" dirty="0"/>
              <a:t>Legitimizes government actions by establishing legal method of gaining resources necessary to operate (taxes)</a:t>
            </a:r>
          </a:p>
          <a:p>
            <a:pPr marL="171450" indent="-171450">
              <a:buFont typeface="Arial" pitchFamily="34" charset="0"/>
              <a:buChar char="•"/>
            </a:pPr>
            <a:r>
              <a:rPr lang="en-US" baseline="0" dirty="0"/>
              <a:t>Sets priorities for expenditures by establishing a process for discussing and reaching consensus on services</a:t>
            </a:r>
          </a:p>
          <a:p>
            <a:pPr marL="171450" indent="-171450">
              <a:buFont typeface="Arial" pitchFamily="34" charset="0"/>
              <a:buChar char="•"/>
            </a:pPr>
            <a:endParaRPr lang="en-US" baseline="0" dirty="0"/>
          </a:p>
          <a:p>
            <a:pPr marL="171450" indent="-171450">
              <a:buFont typeface="Arial" pitchFamily="34" charset="0"/>
              <a:buChar char="•"/>
            </a:pPr>
            <a:r>
              <a:rPr lang="en-US" baseline="0" dirty="0"/>
              <a:t>Allows for connecting different parts of a governmental organization together</a:t>
            </a:r>
          </a:p>
          <a:p>
            <a:pPr marL="171450" indent="-171450">
              <a:buFont typeface="Arial" pitchFamily="34" charset="0"/>
              <a:buChar char="•"/>
            </a:pPr>
            <a:r>
              <a:rPr lang="en-US" baseline="0" dirty="0"/>
              <a:t>Controls spending so revenues and expenditures balance</a:t>
            </a:r>
          </a:p>
          <a:p>
            <a:pPr marL="171450" indent="-171450">
              <a:buFont typeface="Arial" pitchFamily="34" charset="0"/>
              <a:buChar char="•"/>
            </a:pPr>
            <a:r>
              <a:rPr lang="en-US" baseline="0" dirty="0"/>
              <a:t>Allows for performance review</a:t>
            </a:r>
          </a:p>
          <a:p>
            <a:pPr marL="171450" indent="-171450">
              <a:buFont typeface="Arial" pitchFamily="34" charset="0"/>
              <a:buChar char="•"/>
            </a:pPr>
            <a:r>
              <a:rPr lang="en-US" baseline="0" dirty="0"/>
              <a:t>Allows interest groups a forum to express their needs and desires</a:t>
            </a:r>
          </a:p>
          <a:p>
            <a:pPr marL="171450" indent="-171450">
              <a:buFont typeface="Arial" pitchFamily="34" charset="0"/>
              <a:buChar char="•"/>
            </a:pPr>
            <a:endParaRPr lang="en-US" baseline="0" dirty="0"/>
          </a:p>
          <a:p>
            <a:pPr marL="171450" indent="-171450">
              <a:buFont typeface="Arial" pitchFamily="34" charset="0"/>
              <a:buChar char="•"/>
            </a:pPr>
            <a:r>
              <a:rPr lang="en-US" baseline="0" dirty="0"/>
              <a:t>Raises the social conscience of a community by making inequities more visible by exposing a government’s commitment to fairness</a:t>
            </a:r>
          </a:p>
          <a:p>
            <a:pPr marL="171450" indent="-171450">
              <a:buFont typeface="Arial" pitchFamily="34" charset="0"/>
              <a:buChar char="•"/>
            </a:pPr>
            <a:r>
              <a:rPr lang="en-US" baseline="0" dirty="0"/>
              <a:t>Allows fee and service charge to be set and compared to the full cost of providing services</a:t>
            </a:r>
            <a:endParaRPr lang="en-US" dirty="0"/>
          </a:p>
          <a:p>
            <a:endParaRPr lang="en-US" dirty="0"/>
          </a:p>
          <a:p>
            <a:r>
              <a:rPr lang="en-US" u="sng" dirty="0"/>
              <a:t>Disagreements about the priority of these purposes are often about whether money should be used for short-term v. long-term needs</a:t>
            </a:r>
          </a:p>
          <a:p>
            <a:endParaRPr lang="en-US" u="sng" dirty="0"/>
          </a:p>
          <a:p>
            <a:pPr marL="181240" indent="-181240">
              <a:buFont typeface="Arial" panose="020B0604020202020204" pitchFamily="34" charset="0"/>
              <a:buChar char="•"/>
            </a:pPr>
            <a:r>
              <a:rPr lang="en-US" dirty="0"/>
              <a:t>Goal to create a working consensus that can last through the next budget cycle</a:t>
            </a:r>
          </a:p>
          <a:p>
            <a:pPr marL="181240" indent="-181240">
              <a:buFont typeface="Arial" panose="020B0604020202020204" pitchFamily="34" charset="0"/>
              <a:buChar char="•"/>
            </a:pPr>
            <a:r>
              <a:rPr lang="en-US" dirty="0"/>
              <a:t>Legitimacy of local governments and their ability to garner support from taxpayers depends on how well budget participants successfully balance these competing short and long term priorities.</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4</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Oregon Local Budget Law Basics</a:t>
            </a:r>
          </a:p>
          <a:p>
            <a:pPr marL="0" indent="0">
              <a:buFont typeface="Arial" panose="020B0604020202020204" pitchFamily="34" charset="0"/>
              <a:buNone/>
            </a:pPr>
            <a:endParaRPr lang="en-US" sz="1200" u="sng" dirty="0"/>
          </a:p>
          <a:p>
            <a:r>
              <a:rPr lang="en-US" sz="1200" dirty="0"/>
              <a:t>When no quorum is present, the members who are present may discuss committee business but no action can be taken.</a:t>
            </a:r>
          </a:p>
          <a:p>
            <a:endParaRPr lang="en-US" sz="1200" dirty="0"/>
          </a:p>
          <a:p>
            <a:r>
              <a:rPr lang="en-US" sz="1200" dirty="0"/>
              <a:t>When drafting a quorum requirement, make sure it complies with your city charter, which should indicate what constitutes a quorum and whether the mayor counts towards the quorum requirement.</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40</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Oregon Local Budget Law Basics</a:t>
            </a:r>
          </a:p>
          <a:p>
            <a:pPr marL="0" indent="0">
              <a:buFont typeface="Arial" panose="020B0604020202020204" pitchFamily="34" charset="0"/>
              <a:buNone/>
            </a:pPr>
            <a:endParaRPr lang="en-US" sz="1200" u="sng" dirty="0"/>
          </a:p>
          <a:p>
            <a:r>
              <a:rPr lang="en-US" sz="1200" dirty="0"/>
              <a:t>If the governing body is unable to appoint people to vacancies, the budget committee may function with a reduced number of members. For example, if a 5-member governing body makes a good faith effort to seek qualified citizen members but can only fill 3 of the appointed positions, the budget committee can function with 8 members rather than 10, so a majority would be 5 instead of 6. </a:t>
            </a:r>
          </a:p>
          <a:p>
            <a:endParaRPr lang="en-US" sz="1200" dirty="0"/>
          </a:p>
          <a:p>
            <a:r>
              <a:rPr lang="en-US" sz="1200" dirty="0"/>
              <a:t>The membership may not be reduced because governing body positions are currently vacant.</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41</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Oregon Local Budget Law Basics</a:t>
            </a:r>
          </a:p>
          <a:p>
            <a:pPr marL="228600" indent="-228600">
              <a:buFont typeface="Arial" panose="020B0604020202020204" pitchFamily="34" charset="0"/>
              <a:buAutoNum type="arabicParenR"/>
            </a:pPr>
            <a:r>
              <a:rPr lang="en-US" sz="1200" dirty="0"/>
              <a:t>It is unlawful for any public official to expend any moneys in excess of the amounts provided by law, or for any other or different purpose than provided by law</a:t>
            </a:r>
            <a:br>
              <a:rPr lang="en-US" sz="1200" dirty="0"/>
            </a:br>
            <a:endParaRPr lang="en-US" sz="1200" dirty="0"/>
          </a:p>
          <a:p>
            <a:pPr marL="228600" indent="-228600">
              <a:buFont typeface="Arial" panose="020B0604020202020204" pitchFamily="34" charset="0"/>
              <a:buAutoNum type="arabicParenR"/>
            </a:pPr>
            <a:r>
              <a:rPr lang="en-US" sz="1200" dirty="0"/>
              <a:t>Any public official who expends any public moneys in excess of the amounts or for any other or different purpose than authorized by law shall be civilly liable for the return of the money by suit of the district attorney of the district in which the offense is committed, or at the suit of any taxpayer of such district, if the expenditure constitutes malfeasance in office or willful or wanton neglect of duty.</a:t>
            </a:r>
            <a:br>
              <a:rPr lang="en-US" sz="1200" dirty="0"/>
            </a:br>
            <a:endParaRPr lang="en-US" sz="1200" dirty="0"/>
          </a:p>
          <a:p>
            <a:pPr marL="228600" indent="-228600">
              <a:buFont typeface="Arial" panose="020B0604020202020204" pitchFamily="34" charset="0"/>
              <a:buAutoNum type="arabicParenR"/>
            </a:pPr>
            <a:r>
              <a:rPr lang="en-US" sz="1200" dirty="0"/>
              <a:t>On the demand in writing of 10 taxpayers of any municipal corporation with a population exceeding 100,000 inhabitants, filed with the tax supervising and conservation commission in the county in which the municipal corporation is situated, which demand sets forth that a public official has unlawfully expended public moneys in excess of the amount or for any other or different purpose than provided by law and that the expenditure constitutes malfeasance in office or willful or wanton neglect of duty, the tax supervising and conservation commission shall make an investigation of the facts as to the expenditure. If the tax supervising and conservation commission finds that public moneys have been unlawfully expended and that the expenditure constitutes malfeasance in office or willful or wanton neglect of duty, the commission shall proceed at law in the courts against the public official who has unlawfully expended the moneys for the return of the moneys unlawfully expended to the treasury of the municipal corporation. A right of action hereby is granted to the tax supervising and conservation commission for the purposes of this section.</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ORS 294.100</a:t>
            </a:r>
          </a:p>
          <a:p>
            <a:pPr marL="0" indent="0">
              <a:buFont typeface="Arial" panose="020B0604020202020204" pitchFamily="34" charset="0"/>
              <a:buNone/>
            </a:pPr>
            <a:endParaRPr lang="en-US" sz="1200" u="sng"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42</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Best Practices in Adopting/Amending Budgets</a:t>
            </a:r>
          </a:p>
          <a:p>
            <a:pPr marL="0" indent="0">
              <a:buFont typeface="Arial" panose="020B0604020202020204" pitchFamily="34" charset="0"/>
              <a:buNone/>
            </a:pPr>
            <a:endParaRPr lang="en-US" sz="1200" u="sng" dirty="0"/>
          </a:p>
          <a:p>
            <a:pPr marL="0" indent="0">
              <a:buFont typeface="Arial" panose="020B0604020202020204" pitchFamily="34" charset="0"/>
              <a:buNone/>
            </a:pPr>
            <a:r>
              <a:rPr lang="en-US" sz="1200" dirty="0"/>
              <a:t>Please arrive prepared.</a:t>
            </a:r>
            <a:r>
              <a:rPr lang="en-US" sz="1200" baseline="0" dirty="0"/>
              <a:t>  Read and review the budget prior to the first meeting.</a:t>
            </a:r>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aseline="0" dirty="0"/>
              <a:t>If you have questions that you know you are going to ask – call city staff before the meeting.  They can provide you with the information.  You can still ask during the meeting so your question is on the record, but the staff will be able to answer your question without having to delay the meeting or extend it to another date.</a:t>
            </a:r>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aseline="0" dirty="0"/>
              <a:t>Budget notices are legally required.</a:t>
            </a:r>
            <a:endParaRPr lang="en-US" sz="1200"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43</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Best Practices in Adopting/Amending Budgets</a:t>
            </a:r>
          </a:p>
          <a:p>
            <a:pPr marL="0" indent="0">
              <a:buFont typeface="Arial" panose="020B0604020202020204" pitchFamily="34" charset="0"/>
              <a:buNone/>
            </a:pPr>
            <a:endParaRPr lang="en-US" sz="1200" u="sng" dirty="0"/>
          </a:p>
          <a:p>
            <a:pPr marL="171450" indent="-171450">
              <a:buFont typeface="Arial" panose="020B0604020202020204" pitchFamily="34" charset="0"/>
              <a:buChar char="•"/>
            </a:pPr>
            <a:r>
              <a:rPr lang="en-US" sz="1200" dirty="0"/>
              <a:t>The City Council has the right to change the budget</a:t>
            </a:r>
          </a:p>
          <a:p>
            <a:pPr marL="171450" indent="-171450">
              <a:buFont typeface="Arial" panose="020B0604020202020204" pitchFamily="34" charset="0"/>
              <a:buChar char="•"/>
            </a:pPr>
            <a:r>
              <a:rPr lang="en-US" sz="1200" dirty="0"/>
              <a:t>The amount of the estimated expenditure for each fund may not be increased more than 10 percent (or $5,000),</a:t>
            </a:r>
            <a:r>
              <a:rPr lang="en-US" sz="1200" baseline="0" dirty="0"/>
              <a:t> whichever is greater,</a:t>
            </a:r>
            <a:r>
              <a:rPr lang="en-US" sz="1200" dirty="0"/>
              <a:t> unless a summary of the revised budget is published (again) and a public meeting is held (before</a:t>
            </a:r>
            <a:r>
              <a:rPr lang="en-US" sz="1200" baseline="0" dirty="0"/>
              <a:t> July 1)</a:t>
            </a:r>
          </a:p>
          <a:p>
            <a:pPr marL="171450" indent="-171450">
              <a:buFont typeface="Arial" panose="020B0604020202020204" pitchFamily="34" charset="0"/>
              <a:buChar char="•"/>
            </a:pPr>
            <a:r>
              <a:rPr lang="en-US" sz="1200" baseline="0" dirty="0"/>
              <a:t>The taxes imposed may not be increased above the legal limits.</a:t>
            </a:r>
          </a:p>
          <a:p>
            <a:pPr marL="171450" indent="-171450">
              <a:buFont typeface="Arial" panose="020B0604020202020204" pitchFamily="34" charset="0"/>
              <a:buChar char="•"/>
            </a:pPr>
            <a:r>
              <a:rPr lang="en-US" sz="1200" baseline="0" dirty="0"/>
              <a:t>Reducing the tax rate does not require republishing.</a:t>
            </a:r>
          </a:p>
          <a:p>
            <a:pPr marL="171450" indent="-171450">
              <a:buFont typeface="Arial" panose="020B0604020202020204" pitchFamily="34" charset="0"/>
              <a:buChar char="•"/>
            </a:pPr>
            <a:r>
              <a:rPr lang="en-US" sz="1200" baseline="0" dirty="0"/>
              <a:t>Reducing expenditures of any fund does not require republishing.</a:t>
            </a:r>
          </a:p>
          <a:p>
            <a:pPr marL="171450" indent="-171450">
              <a:buFont typeface="Arial" panose="020B0604020202020204" pitchFamily="34" charset="0"/>
              <a:buChar char="•"/>
            </a:pPr>
            <a:r>
              <a:rPr lang="en-US" sz="1200" baseline="0" dirty="0"/>
              <a:t>Adjusting the other resources in each fund does not require republishing.</a:t>
            </a:r>
          </a:p>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44</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Best Practices in Adopting/Amending Budgets</a:t>
            </a:r>
            <a:endParaRPr lang="en-US" sz="1200"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45</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Best Practices in Adopting/Amending Budgets</a:t>
            </a:r>
          </a:p>
          <a:p>
            <a:pPr marL="0" indent="0">
              <a:buFont typeface="Arial" panose="020B0604020202020204" pitchFamily="34" charset="0"/>
              <a:buNone/>
            </a:pPr>
            <a:endParaRPr lang="en-US" sz="1200" u="sng" dirty="0"/>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46</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Ethics</a:t>
            </a:r>
          </a:p>
          <a:p>
            <a:pPr marL="0" indent="0">
              <a:buFont typeface="Arial" panose="020B0604020202020204" pitchFamily="34" charset="0"/>
              <a:buNone/>
            </a:pPr>
            <a:r>
              <a:rPr lang="en-US" sz="1200" u="sng" dirty="0"/>
              <a:t> </a:t>
            </a:r>
            <a:endParaRPr lang="en-US" sz="1200" u="none" dirty="0"/>
          </a:p>
          <a:p>
            <a:pPr marL="171450" indent="-171450">
              <a:buFont typeface="Arial" panose="020B0604020202020204" pitchFamily="34" charset="0"/>
              <a:buChar char="•"/>
            </a:pPr>
            <a:r>
              <a:rPr lang="en-US" sz="1200" u="none" dirty="0"/>
              <a:t>The Oregon Government Ethics Commission is charged with overseeing the Oregon Government Ethics Law, Lobbyist regulation and the executive session provisions of the Oregon Public Meetings Law</a:t>
            </a:r>
          </a:p>
          <a:p>
            <a:pPr marL="628650" lvl="1" indent="-171450">
              <a:buFont typeface="Arial" panose="020B0604020202020204" pitchFamily="34" charset="0"/>
              <a:buChar char="•"/>
            </a:pPr>
            <a:r>
              <a:rPr lang="en-US" sz="1200" u="none" dirty="0"/>
              <a:t>The commission reviews and investigates ethics complaints or concerns</a:t>
            </a:r>
          </a:p>
          <a:p>
            <a:pPr marL="628650" lvl="1" indent="-171450">
              <a:buFont typeface="Arial" panose="020B0604020202020204" pitchFamily="34" charset="0"/>
              <a:buChar char="•"/>
            </a:pPr>
            <a:r>
              <a:rPr lang="en-US" sz="1200" u="none" dirty="0"/>
              <a:t>The commission will either dismiss unwarranted complaints or resolve the matter by settlement or through a contested case hearing</a:t>
            </a:r>
          </a:p>
          <a:p>
            <a:pPr marL="628650" lvl="1" indent="-171450">
              <a:buFont typeface="Arial" panose="020B0604020202020204" pitchFamily="34" charset="0"/>
              <a:buChar char="•"/>
            </a:pPr>
            <a:r>
              <a:rPr lang="en-US" sz="1200" u="none" dirty="0"/>
              <a:t>The commission may issue a range of sanctions from a letter of reprimand to civil penalties and forfeitures </a:t>
            </a:r>
          </a:p>
          <a:p>
            <a:pPr marL="0" indent="0">
              <a:buFont typeface="Arial" panose="020B0604020202020204" pitchFamily="34" charset="0"/>
              <a:buNone/>
            </a:pPr>
            <a:endParaRPr lang="en-US" sz="1200" u="none" dirty="0"/>
          </a:p>
          <a:p>
            <a:pPr marL="171450" indent="-171450">
              <a:buFont typeface="Arial" panose="020B0604020202020204" pitchFamily="34" charset="0"/>
              <a:buChar char="•"/>
            </a:pPr>
            <a:r>
              <a:rPr lang="en-US" sz="1200" u="none" dirty="0"/>
              <a:t>The Commission also issues advice in the form of formal and informal opinions</a:t>
            </a:r>
          </a:p>
          <a:p>
            <a:pPr marL="628650" lvl="1" indent="-171450">
              <a:buFont typeface="Arial" panose="020B0604020202020204" pitchFamily="34" charset="0"/>
              <a:buChar char="•"/>
            </a:pPr>
            <a:r>
              <a:rPr lang="en-US" sz="1200" u="none" dirty="0"/>
              <a:t>An official’s reliance on commission advice will often be considered during any proceeding</a:t>
            </a:r>
          </a:p>
          <a:p>
            <a:pPr marL="628650" lvl="1" indent="-171450">
              <a:buFont typeface="Arial" panose="020B0604020202020204" pitchFamily="34" charset="0"/>
              <a:buChar char="•"/>
            </a:pPr>
            <a:r>
              <a:rPr lang="en-US" sz="1200" u="none" dirty="0"/>
              <a:t>Recent advice may be accessed on the Commission’s website</a:t>
            </a:r>
          </a:p>
          <a:p>
            <a:pPr marL="0" indent="0">
              <a:buFont typeface="Arial" panose="020B0604020202020204" pitchFamily="34" charset="0"/>
              <a:buNone/>
            </a:pPr>
            <a:endParaRPr lang="en-US" sz="1200" u="sng" dirty="0"/>
          </a:p>
          <a:p>
            <a:pPr marL="0" indent="0">
              <a:buFont typeface="Arial" panose="020B0604020202020204" pitchFamily="34" charset="0"/>
              <a:buNone/>
            </a:pPr>
            <a:endParaRPr lang="en-US" sz="1200" u="sng" dirty="0"/>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47</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Ethics</a:t>
            </a:r>
          </a:p>
          <a:p>
            <a:pPr marL="0" indent="0">
              <a:buFont typeface="Arial" panose="020B0604020202020204" pitchFamily="34" charset="0"/>
              <a:buNone/>
            </a:pPr>
            <a:r>
              <a:rPr lang="en-US" sz="1200" u="sng" dirty="0"/>
              <a:t> </a:t>
            </a:r>
            <a:endParaRPr lang="en-US" sz="1200" u="none" dirty="0"/>
          </a:p>
          <a:p>
            <a:pPr marL="171450" indent="-171450">
              <a:buFont typeface="Arial" panose="020B0604020202020204" pitchFamily="34" charset="0"/>
              <a:buChar char="•"/>
            </a:pPr>
            <a:r>
              <a:rPr lang="en-US" sz="1200" u="none" dirty="0"/>
              <a:t>Public officials are prohibited from using or attempting to use their official position or office to obtain financial gain or avoid financial detriment for themselves, a relative of a household member no matter how minimal, if the gain or avoidance of detriment would not otherwise be available but for his or her position as a public official.</a:t>
            </a:r>
          </a:p>
          <a:p>
            <a:pPr marL="171450" indent="-171450">
              <a:buFont typeface="Arial" panose="020B0604020202020204" pitchFamily="34" charset="0"/>
              <a:buChar char="•"/>
            </a:pPr>
            <a:endParaRPr lang="en-US" sz="1200" u="none" dirty="0"/>
          </a:p>
          <a:p>
            <a:pPr marL="171450" indent="-171450">
              <a:buFont typeface="Arial" panose="020B0604020202020204" pitchFamily="34" charset="0"/>
              <a:buChar char="•"/>
            </a:pPr>
            <a:r>
              <a:rPr lang="en-US" sz="1200" u="none" dirty="0"/>
              <a:t>If the gain or avoidance of detriment would not otherwise be available but for the public official’s holding of their position, then the gain/avoidance is a violation of the Ethics Law</a:t>
            </a:r>
          </a:p>
          <a:p>
            <a:pPr marL="171450" indent="-171450">
              <a:buFont typeface="Arial" panose="020B0604020202020204" pitchFamily="34" charset="0"/>
              <a:buChar char="•"/>
            </a:pPr>
            <a:endParaRPr lang="en-US" sz="1200" u="none" dirty="0"/>
          </a:p>
          <a:p>
            <a:pPr marL="171450" indent="-171450">
              <a:buFont typeface="Arial" panose="020B0604020202020204" pitchFamily="34" charset="0"/>
              <a:buChar char="•"/>
            </a:pPr>
            <a:r>
              <a:rPr lang="en-US" sz="1200" u="none" dirty="0"/>
              <a:t>This means a public official  may not use his or her official position to reap a financial benefit for themselves, a relative or household member no matter how minimal</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48</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Ethics</a:t>
            </a:r>
          </a:p>
          <a:p>
            <a:pPr marL="0" indent="0">
              <a:buFont typeface="Arial" panose="020B0604020202020204" pitchFamily="34" charset="0"/>
              <a:buNone/>
            </a:pPr>
            <a:r>
              <a:rPr lang="en-US" sz="1200" u="sng" dirty="0"/>
              <a:t> </a:t>
            </a:r>
            <a:endParaRPr lang="en-US" sz="1200" u="none" dirty="0"/>
          </a:p>
          <a:p>
            <a:pPr marL="171450" indent="-171450">
              <a:buFont typeface="Arial" panose="020B0604020202020204" pitchFamily="34" charset="0"/>
              <a:buChar char="•"/>
            </a:pPr>
            <a:r>
              <a:rPr lang="en-US" sz="1200" u="none" dirty="0"/>
              <a:t>Honoraria</a:t>
            </a:r>
          </a:p>
          <a:p>
            <a:pPr marL="628650" lvl="1" indent="-171450">
              <a:buFont typeface="Arial" panose="020B0604020202020204" pitchFamily="34" charset="0"/>
              <a:buChar char="•"/>
            </a:pPr>
            <a:r>
              <a:rPr lang="en-US" sz="1200" u="none" dirty="0"/>
              <a:t>Payment or something of economic value given in exchange for services upon which custom or propriety prevents the setting of a price.</a:t>
            </a:r>
          </a:p>
          <a:p>
            <a:pPr marL="628650" lvl="1" indent="-171450">
              <a:buFont typeface="Arial" panose="020B0604020202020204" pitchFamily="34" charset="0"/>
              <a:buChar char="•"/>
            </a:pPr>
            <a:r>
              <a:rPr lang="en-US" sz="1200" u="none" dirty="0"/>
              <a:t>Speeches or other services rendered in connection with an event</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49</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Budget Objectives</a:t>
            </a:r>
          </a:p>
          <a:p>
            <a:pPr marL="0" indent="0">
              <a:buFont typeface="Arial" panose="020B0604020202020204" pitchFamily="34" charset="0"/>
              <a:buNone/>
            </a:pPr>
            <a:endParaRPr lang="en-US" sz="1200" u="sng" dirty="0"/>
          </a:p>
          <a:p>
            <a:pPr marL="181240" indent="-181240">
              <a:buFont typeface="Arial" panose="020B0604020202020204" pitchFamily="34" charset="0"/>
              <a:buChar char="•"/>
            </a:pPr>
            <a:r>
              <a:rPr lang="en-US" sz="1200" dirty="0"/>
              <a:t>To establish procedures for the preparation, presentation, administration, and appraisal of budgets of local government</a:t>
            </a:r>
          </a:p>
          <a:p>
            <a:pPr marL="181240" indent="-181240">
              <a:buFont typeface="Arial" panose="020B0604020202020204" pitchFamily="34" charset="0"/>
              <a:buChar char="•"/>
            </a:pPr>
            <a:r>
              <a:rPr lang="en-US" sz="1200" dirty="0"/>
              <a:t>To provide a description of programs and the fiscal policies to accomplish the programs</a:t>
            </a:r>
          </a:p>
          <a:p>
            <a:pPr marL="181240" indent="-181240">
              <a:buFont typeface="Arial" panose="020B0604020202020204" pitchFamily="34" charset="0"/>
              <a:buChar char="•"/>
            </a:pPr>
            <a:r>
              <a:rPr lang="en-US" sz="1200" dirty="0"/>
              <a:t>To provide estimates of revenues, expenditures, and proposed taxes</a:t>
            </a:r>
          </a:p>
          <a:p>
            <a:pPr marL="181240" indent="-181240">
              <a:buFont typeface="Arial" panose="020B0604020202020204" pitchFamily="34" charset="0"/>
              <a:buChar char="•"/>
            </a:pPr>
            <a:r>
              <a:rPr lang="en-US" sz="1200" dirty="0"/>
              <a:t>To provide specific methods for obtaining public views in the preparation of fiscal policy</a:t>
            </a:r>
          </a:p>
          <a:p>
            <a:pPr marL="181240" indent="-181240">
              <a:buFont typeface="Arial" panose="020B0604020202020204" pitchFamily="34" charset="0"/>
              <a:buChar char="•"/>
            </a:pPr>
            <a:r>
              <a:rPr lang="en-US" sz="1200" dirty="0"/>
              <a:t>To control revenues and expenditures for the promotion of efficiency and economy in the expenditure of public funds</a:t>
            </a:r>
          </a:p>
          <a:p>
            <a:pPr marL="181240" indent="-181240">
              <a:buFont typeface="Arial" panose="020B0604020202020204" pitchFamily="34" charset="0"/>
              <a:buChar char="•"/>
            </a:pPr>
            <a:r>
              <a:rPr lang="en-US" sz="1200" dirty="0"/>
              <a:t>To enable the public, taxpayers, and investors to be apprised of financial policies and administration of local government</a:t>
            </a:r>
            <a:endParaRPr lang="en-US"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5</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Ethics</a:t>
            </a:r>
          </a:p>
          <a:p>
            <a:pPr marL="0" indent="0">
              <a:buFont typeface="Arial" panose="020B0604020202020204" pitchFamily="34" charset="0"/>
              <a:buNone/>
            </a:pPr>
            <a:r>
              <a:rPr lang="en-US" sz="1200" u="sng" dirty="0"/>
              <a:t> </a:t>
            </a:r>
            <a:endParaRPr lang="en-US" sz="1200" u="none" dirty="0"/>
          </a:p>
          <a:p>
            <a:pPr marL="171450" indent="-171450">
              <a:buFont typeface="Arial" panose="020B0604020202020204" pitchFamily="34" charset="0"/>
              <a:buChar char="•"/>
            </a:pPr>
            <a:r>
              <a:rPr lang="en-US" sz="1200" u="none" dirty="0"/>
              <a:t>Honoraria</a:t>
            </a:r>
          </a:p>
          <a:p>
            <a:pPr marL="628650" lvl="1" indent="-171450">
              <a:buFont typeface="Arial" panose="020B0604020202020204" pitchFamily="34" charset="0"/>
              <a:buChar char="•"/>
            </a:pPr>
            <a:r>
              <a:rPr lang="en-US" sz="1200" u="none" dirty="0"/>
              <a:t>Payment or something of economic value given in exchange for services upon which custom or propriety prevents the setting of a price.</a:t>
            </a:r>
          </a:p>
          <a:p>
            <a:pPr marL="628650" lvl="1" indent="-171450">
              <a:buFont typeface="Arial" panose="020B0604020202020204" pitchFamily="34" charset="0"/>
              <a:buChar char="•"/>
            </a:pPr>
            <a:r>
              <a:rPr lang="en-US" sz="1200" u="none" dirty="0"/>
              <a:t>Speeches or other services rendered in connection with an event</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50</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Ethics</a:t>
            </a:r>
          </a:p>
          <a:p>
            <a:pPr marL="0" indent="0">
              <a:buFont typeface="Arial" panose="020B0604020202020204" pitchFamily="34" charset="0"/>
              <a:buNone/>
            </a:pPr>
            <a:r>
              <a:rPr lang="en-US" sz="1200" u="sng" dirty="0"/>
              <a:t> </a:t>
            </a:r>
            <a:endParaRPr lang="en-US" sz="1200" u="none" dirty="0"/>
          </a:p>
          <a:p>
            <a:pPr marL="171450" indent="-171450">
              <a:buFont typeface="Arial" panose="020B0604020202020204" pitchFamily="34" charset="0"/>
              <a:buChar char="•"/>
            </a:pPr>
            <a:r>
              <a:rPr lang="en-US" sz="1200" u="none" dirty="0"/>
              <a:t>NO! The budget committee member would not have access to the power washer if they were not volunteering for the city, and would have to purchase or rent one instead. The budget committee member avoided a financial detriment by using the department’s power washer.</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51</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Ethics</a:t>
            </a:r>
          </a:p>
          <a:p>
            <a:pPr marL="0" indent="0">
              <a:buFont typeface="Arial" panose="020B0604020202020204" pitchFamily="34" charset="0"/>
              <a:buNone/>
            </a:pPr>
            <a:r>
              <a:rPr lang="en-US" sz="1200" u="sng" dirty="0"/>
              <a:t> </a:t>
            </a:r>
            <a:endParaRPr lang="en-US" sz="1200" u="none" dirty="0"/>
          </a:p>
          <a:p>
            <a:pPr marL="171450" indent="-171450">
              <a:buFont typeface="Arial" panose="020B0604020202020204" pitchFamily="34" charset="0"/>
              <a:buChar char="•"/>
            </a:pPr>
            <a:r>
              <a:rPr lang="en-US" sz="1200" u="none" dirty="0"/>
              <a:t>Two types of conflicts – potential and actual. It is important to determine whether a conflict of interest is a potential conflict or an actual conflict because it will determine how the public official must proceed.</a:t>
            </a:r>
          </a:p>
          <a:p>
            <a:pPr marL="171450" indent="-171450">
              <a:buFont typeface="Arial" panose="020B0604020202020204" pitchFamily="34" charset="0"/>
              <a:buChar char="•"/>
            </a:pPr>
            <a:endParaRPr lang="en-US" sz="1200" u="none" dirty="0"/>
          </a:p>
          <a:p>
            <a:pPr marL="171450" indent="-171450">
              <a:buFont typeface="Arial" panose="020B0604020202020204" pitchFamily="34" charset="0"/>
              <a:buChar char="•"/>
            </a:pPr>
            <a:r>
              <a:rPr lang="en-US" sz="1200" u="none" dirty="0"/>
              <a:t>Potential conflicts that could have a financial impact  </a:t>
            </a:r>
          </a:p>
          <a:p>
            <a:pPr marL="171450" indent="-171450">
              <a:buFont typeface="Arial" panose="020B0604020202020204" pitchFamily="34" charset="0"/>
              <a:buChar char="•"/>
            </a:pPr>
            <a:r>
              <a:rPr lang="en-US" sz="1200" u="none" dirty="0"/>
              <a:t>Must announce/disclose the conflict</a:t>
            </a:r>
          </a:p>
          <a:p>
            <a:pPr marL="171450" indent="-171450">
              <a:buFont typeface="Arial" panose="020B0604020202020204" pitchFamily="34" charset="0"/>
              <a:buChar char="•"/>
            </a:pPr>
            <a:r>
              <a:rPr lang="en-US" sz="1200" u="none" dirty="0"/>
              <a:t>Actual conflicts do have a financial impact</a:t>
            </a:r>
          </a:p>
          <a:p>
            <a:pPr marL="171450" indent="-171450">
              <a:buFont typeface="Arial" panose="020B0604020202020204" pitchFamily="34" charset="0"/>
              <a:buChar char="•"/>
            </a:pPr>
            <a:r>
              <a:rPr lang="en-US" sz="1200" u="none" dirty="0"/>
              <a:t>     Must announce/disclose conflict AND recuse themselves</a:t>
            </a:r>
          </a:p>
          <a:p>
            <a:pPr marL="171450" indent="-171450">
              <a:buFont typeface="Arial" panose="020B0604020202020204" pitchFamily="34" charset="0"/>
              <a:buChar char="•"/>
            </a:pPr>
            <a:endParaRPr lang="en-US" sz="1200" u="none" dirty="0"/>
          </a:p>
          <a:p>
            <a:pPr marL="171450" indent="-171450">
              <a:buFont typeface="Arial" panose="020B0604020202020204" pitchFamily="34" charset="0"/>
              <a:buChar char="•"/>
            </a:pPr>
            <a:r>
              <a:rPr lang="en-US" sz="1200" u="none" dirty="0"/>
              <a:t>ORS 244.020(13)</a:t>
            </a:r>
          </a:p>
          <a:p>
            <a:pPr marL="171450" indent="-171450">
              <a:buFont typeface="Arial" panose="020B0604020202020204" pitchFamily="34" charset="0"/>
              <a:buChar char="•"/>
            </a:pPr>
            <a:r>
              <a:rPr lang="en-US" sz="1200" u="none" dirty="0"/>
              <a:t>A public official may be exempt from making a public announcement or giving a written notice describing the nature of a conflict of interest if:</a:t>
            </a:r>
          </a:p>
          <a:p>
            <a:pPr marL="171450" indent="-171450">
              <a:buFont typeface="Arial" panose="020B0604020202020204" pitchFamily="34" charset="0"/>
              <a:buChar char="•"/>
            </a:pPr>
            <a:r>
              <a:rPr lang="en-US" sz="1200" u="none" dirty="0"/>
              <a:t>The conflict arises from a membership or interest held in a particular business, industry, occupation, or other class that was a prerequisite for holding the public position.</a:t>
            </a:r>
          </a:p>
          <a:p>
            <a:pPr marL="171450" indent="-171450">
              <a:buFont typeface="Arial" panose="020B0604020202020204" pitchFamily="34" charset="0"/>
              <a:buChar char="•"/>
            </a:pPr>
            <a:r>
              <a:rPr lang="en-US" sz="1200" u="none" dirty="0"/>
              <a:t>For example, all city councilors must be residents of the city. They are still allowed to make decisions that will have impact on residents as a whole.</a:t>
            </a:r>
          </a:p>
          <a:p>
            <a:pPr marL="171450" indent="-171450">
              <a:buFont typeface="Arial" panose="020B0604020202020204" pitchFamily="34" charset="0"/>
              <a:buChar char="•"/>
            </a:pPr>
            <a:r>
              <a:rPr lang="en-US" sz="1200" u="none" dirty="0"/>
              <a:t>The financial impact of the official action would impact the public official, relative of business to the same degree as other members of an identifiable group or class. </a:t>
            </a:r>
          </a:p>
          <a:p>
            <a:pPr marL="171450" indent="-171450">
              <a:buFont typeface="Arial" panose="020B0604020202020204" pitchFamily="34" charset="0"/>
              <a:buChar char="•"/>
            </a:pPr>
            <a:r>
              <a:rPr lang="en-US" sz="1200" u="none" dirty="0"/>
              <a:t>Only the Ethics Commission may designate a class.  A public official should discuss a class exemption with legal counsel and/or the commission prior to acting upon it.</a:t>
            </a:r>
            <a:br>
              <a:rPr lang="en-US" sz="1200" u="none" dirty="0"/>
            </a:br>
            <a:endParaRPr lang="en-US" sz="1200" u="none" dirty="0"/>
          </a:p>
          <a:p>
            <a:pPr marL="171450" indent="-171450">
              <a:buFont typeface="Arial" panose="020B0604020202020204" pitchFamily="34" charset="0"/>
              <a:buChar char="•"/>
            </a:pPr>
            <a:r>
              <a:rPr lang="en-US" sz="1200" u="none" dirty="0"/>
              <a:t>The conflict arises from a position or member in a nonprofit section 501(c) corporation.</a:t>
            </a:r>
          </a:p>
          <a:p>
            <a:pPr marL="171450" indent="-171450">
              <a:buFont typeface="Arial" panose="020B0604020202020204" pitchFamily="34" charset="0"/>
              <a:buChar char="•"/>
            </a:pPr>
            <a:r>
              <a:rPr lang="en-US" sz="1200" u="none" dirty="0"/>
              <a:t>Why?  Likely no financial benefit.</a:t>
            </a:r>
          </a:p>
          <a:p>
            <a:pPr marL="171450" indent="-171450">
              <a:buFont typeface="Arial" panose="020B0604020202020204" pitchFamily="34" charset="0"/>
              <a:buChar char="•"/>
            </a:pPr>
            <a:endParaRPr lang="en-US" sz="1200" u="none" dirty="0"/>
          </a:p>
          <a:p>
            <a:pPr marL="171450" indent="-171450">
              <a:buFont typeface="Arial" panose="020B0604020202020204" pitchFamily="34" charset="0"/>
              <a:buChar char="•"/>
            </a:pPr>
            <a:r>
              <a:rPr lang="en-US" sz="1200" u="none" dirty="0"/>
              <a:t>Disclosing a conflict</a:t>
            </a:r>
          </a:p>
          <a:p>
            <a:pPr marL="171450" indent="-171450">
              <a:buFont typeface="Arial" panose="020B0604020202020204" pitchFamily="34" charset="0"/>
              <a:buChar char="•"/>
            </a:pPr>
            <a:r>
              <a:rPr lang="en-US" sz="1200" u="none" dirty="0"/>
              <a:t>Publicly announce the nature of the conflict</a:t>
            </a:r>
          </a:p>
          <a:p>
            <a:pPr marL="171450" indent="-171450">
              <a:buFont typeface="Arial" panose="020B0604020202020204" pitchFamily="34" charset="0"/>
              <a:buChar char="•"/>
            </a:pPr>
            <a:r>
              <a:rPr lang="en-US" sz="1200" u="none" dirty="0"/>
              <a:t>Notice must be recorded in official records and stated each time the issue is discussed</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52</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Ethics</a:t>
            </a:r>
          </a:p>
          <a:p>
            <a:pPr marL="0" indent="0">
              <a:buFont typeface="Arial" panose="020B0604020202020204" pitchFamily="34" charset="0"/>
              <a:buNone/>
            </a:pPr>
            <a:r>
              <a:rPr lang="en-US" sz="1200" u="sng" dirty="0"/>
              <a:t> </a:t>
            </a:r>
            <a:endParaRPr lang="en-US" sz="1200" u="none" dirty="0"/>
          </a:p>
          <a:p>
            <a:r>
              <a:rPr lang="en-US" dirty="0"/>
              <a:t>Not allowed to accept gifts over $50 from a single source who is known to have an interest regarding: </a:t>
            </a:r>
          </a:p>
          <a:p>
            <a:pPr marL="181240" indent="-181240">
              <a:buFont typeface="Arial" panose="020B0604020202020204" pitchFamily="34" charset="0"/>
              <a:buChar char="•"/>
            </a:pPr>
            <a:r>
              <a:rPr lang="en-US" dirty="0"/>
              <a:t>Any matter subject to the decision or vote of the public official acting in their capacity</a:t>
            </a:r>
          </a:p>
          <a:p>
            <a:endParaRPr lang="en-US" dirty="0"/>
          </a:p>
          <a:p>
            <a:r>
              <a:rPr lang="en-US" dirty="0"/>
              <a:t>The rationale is that the person giving the gift may be doing so to curry a favor.</a:t>
            </a:r>
          </a:p>
          <a:p>
            <a:endParaRPr lang="en-US" dirty="0"/>
          </a:p>
          <a:p>
            <a:r>
              <a:rPr lang="en-US" dirty="0"/>
              <a:t>Do you really want to track gifts and the amount given each year?</a:t>
            </a:r>
            <a:endParaRPr lang="en-US" sz="1200" u="none"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53</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Ethics</a:t>
            </a:r>
          </a:p>
          <a:p>
            <a:pPr marL="0" indent="0">
              <a:buFont typeface="Arial" panose="020B0604020202020204" pitchFamily="34" charset="0"/>
              <a:buNone/>
            </a:pPr>
            <a:r>
              <a:rPr lang="en-US" sz="1200" u="sng" dirty="0"/>
              <a:t> </a:t>
            </a:r>
            <a:endParaRPr lang="en-US" sz="1200" u="none" dirty="0"/>
          </a:p>
          <a:p>
            <a:r>
              <a:rPr lang="en-US" dirty="0"/>
              <a:t>Reasonable expenses paid by certain entities if:</a:t>
            </a:r>
          </a:p>
          <a:p>
            <a:r>
              <a:rPr lang="en-US" dirty="0"/>
              <a:t>Entity is a governmental entity, tribe, membership organization to which the governing body pays dues, or a 501©(3) non-profit</a:t>
            </a:r>
          </a:p>
          <a:p>
            <a:r>
              <a:rPr lang="en-US" dirty="0"/>
              <a:t>The official is participating in a convention, fact-finding mission/trip, or meeting where they are scheduled to speak, participate in a panel discussion, or represent the government.</a:t>
            </a:r>
          </a:p>
          <a:p>
            <a:endParaRPr lang="en-US" dirty="0"/>
          </a:p>
          <a:p>
            <a:r>
              <a:rPr lang="en-US" dirty="0"/>
              <a:t>Reasonable food, travel or lodging expenses</a:t>
            </a:r>
          </a:p>
          <a:p>
            <a:r>
              <a:rPr lang="en-US" dirty="0"/>
              <a:t>For public official, relative, household member or staff while representing the governmental unit on</a:t>
            </a:r>
          </a:p>
          <a:p>
            <a:r>
              <a:rPr lang="en-US" dirty="0"/>
              <a:t>Officially sanctioned fact-finding mission or trade-promotion</a:t>
            </a:r>
          </a:p>
          <a:p>
            <a:r>
              <a:rPr lang="en-US" dirty="0"/>
              <a:t>Officially designated negotiations, or economic development activities, approved in advance</a:t>
            </a:r>
          </a:p>
          <a:p>
            <a:r>
              <a:rPr lang="en-US" dirty="0"/>
              <a:t>An unsolicited token or award of appreciation in the form of a plaque, trophy, desk or wall item or similar with a resale value of under $25.</a:t>
            </a:r>
          </a:p>
          <a:p>
            <a:r>
              <a:rPr lang="en-US" dirty="0"/>
              <a:t>Anything of economic value offered, solicited or received as part of the usual and customary practice of the recipient’s private business or the recipient’s employment or position as a volunteer with a private business, corporation, or other legal entity operated for economic value</a:t>
            </a:r>
          </a:p>
          <a:p>
            <a:r>
              <a:rPr lang="en-US" dirty="0"/>
              <a:t>The item must bear no  relation to the official business and must be historical or established long standing traditions or practices for those not in public office.</a:t>
            </a:r>
          </a:p>
          <a:p>
            <a:endParaRPr lang="en-US" dirty="0"/>
          </a:p>
          <a:p>
            <a:r>
              <a:rPr lang="en-US" dirty="0"/>
              <a:t>Admission, food and beverages for the public official, relative, household member or staff while accompanying the public official at a reception, meal or meeting held by an organization where the public official represents his or her governmental body.</a:t>
            </a:r>
          </a:p>
          <a:p>
            <a:r>
              <a:rPr lang="en-US" dirty="0"/>
              <a:t>Food, beverage and entertainment that is incidental to the main purpose of the event.</a:t>
            </a:r>
          </a:p>
          <a:p>
            <a:r>
              <a:rPr lang="en-US" dirty="0"/>
              <a:t>Food or beverage consumed by the public official acting in an official capacity in association with a financial transaction or business agreement with another government agency, public body or private entity, including review, approval or execution of documents or closing a borrowing or investment transaction.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54</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Questions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55</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Who is involved in the Budgeting Process?</a:t>
            </a:r>
          </a:p>
          <a:p>
            <a:pPr marL="0" indent="0">
              <a:buFont typeface="Arial" panose="020B0604020202020204" pitchFamily="34" charset="0"/>
              <a:buNone/>
            </a:pPr>
            <a:endParaRPr lang="en-US" sz="1200" u="sng" dirty="0"/>
          </a:p>
          <a:p>
            <a:r>
              <a:rPr lang="en-US" sz="1200" dirty="0"/>
              <a:t>City Staff</a:t>
            </a:r>
          </a:p>
          <a:p>
            <a:pPr marL="664546" lvl="1" indent="-181240">
              <a:buFont typeface="Arial" panose="020B0604020202020204" pitchFamily="34" charset="0"/>
              <a:buChar char="•"/>
            </a:pPr>
            <a:r>
              <a:rPr lang="en-US" sz="1200" dirty="0"/>
              <a:t>Department heads</a:t>
            </a:r>
          </a:p>
          <a:p>
            <a:pPr marL="1147852" lvl="2" indent="-181240">
              <a:buFont typeface="Arial" panose="020B0604020202020204" pitchFamily="34" charset="0"/>
              <a:buChar char="•"/>
            </a:pPr>
            <a:r>
              <a:rPr lang="en-US" sz="1200" dirty="0"/>
              <a:t>Produce budget through an internal process</a:t>
            </a:r>
          </a:p>
          <a:p>
            <a:pPr marL="664546" lvl="1" indent="-181240">
              <a:buFont typeface="Arial" panose="020B0604020202020204" pitchFamily="34" charset="0"/>
              <a:buChar char="•"/>
            </a:pPr>
            <a:r>
              <a:rPr lang="en-US" sz="1200" dirty="0"/>
              <a:t>Budget Office/Finance Department		</a:t>
            </a:r>
          </a:p>
          <a:p>
            <a:pPr marL="1147852" lvl="2" indent="-181240">
              <a:buFont typeface="Arial" panose="020B0604020202020204" pitchFamily="34" charset="0"/>
              <a:buChar char="•"/>
            </a:pPr>
            <a:r>
              <a:rPr lang="en-US" sz="1200" dirty="0"/>
              <a:t>Prepares the budget document</a:t>
            </a:r>
          </a:p>
          <a:p>
            <a:pPr marL="1147852" lvl="2" indent="-181240">
              <a:buFont typeface="Arial" panose="020B0604020202020204" pitchFamily="34" charset="0"/>
              <a:buChar char="•"/>
            </a:pPr>
            <a:r>
              <a:rPr lang="en-US" sz="1200" dirty="0"/>
              <a:t>Guides the budget through the process</a:t>
            </a:r>
          </a:p>
          <a:p>
            <a:pPr marL="1147852" lvl="2" indent="-181240">
              <a:buFont typeface="Arial" panose="020B0604020202020204" pitchFamily="34" charset="0"/>
              <a:buChar char="•"/>
            </a:pPr>
            <a:r>
              <a:rPr lang="en-US" sz="1200" dirty="0"/>
              <a:t>Ensures publication notices and filings are submitted</a:t>
            </a:r>
          </a:p>
          <a:p>
            <a:pPr marL="1147852" lvl="2" indent="-181240">
              <a:buFont typeface="Arial" panose="020B0604020202020204" pitchFamily="34" charset="0"/>
              <a:buChar char="•"/>
            </a:pPr>
            <a:r>
              <a:rPr lang="en-US" sz="1200" dirty="0"/>
              <a:t>Tracks budget during the year</a:t>
            </a:r>
          </a:p>
          <a:p>
            <a:pPr marL="1147852" lvl="2" indent="-181240">
              <a:buFont typeface="Arial" panose="020B0604020202020204" pitchFamily="34" charset="0"/>
              <a:buChar char="•"/>
            </a:pPr>
            <a:r>
              <a:rPr lang="en-US" sz="1200" dirty="0"/>
              <a:t>Answers two questions</a:t>
            </a:r>
          </a:p>
          <a:p>
            <a:pPr marL="1631158" lvl="3" indent="-181240">
              <a:buFont typeface="Arial" panose="020B0604020202020204" pitchFamily="34" charset="0"/>
              <a:buChar char="•"/>
            </a:pPr>
            <a:r>
              <a:rPr lang="en-US" sz="1200" dirty="0"/>
              <a:t>Does the budget make good fiscal sense?</a:t>
            </a:r>
          </a:p>
          <a:p>
            <a:pPr marL="1631158" lvl="3" indent="-181240">
              <a:buFont typeface="Arial" panose="020B0604020202020204" pitchFamily="34" charset="0"/>
              <a:buChar char="•"/>
            </a:pPr>
            <a:r>
              <a:rPr lang="en-US" sz="1200" dirty="0"/>
              <a:t>Do requests meet policy priorities?</a:t>
            </a:r>
          </a:p>
          <a:p>
            <a:pPr marL="181240" indent="-181240">
              <a:buFont typeface="Arial" panose="020B0604020202020204" pitchFamily="34" charset="0"/>
              <a:buChar char="•"/>
            </a:pPr>
            <a:r>
              <a:rPr lang="en-US" sz="1200" dirty="0"/>
              <a:t>Budget Officer</a:t>
            </a:r>
          </a:p>
          <a:p>
            <a:pPr marL="664546" lvl="1" indent="-181240">
              <a:buFont typeface="Arial" panose="020B0604020202020204" pitchFamily="34" charset="0"/>
              <a:buChar char="•"/>
            </a:pPr>
            <a:r>
              <a:rPr lang="en-US" sz="1200" dirty="0"/>
              <a:t>Appointed to develop the proposed budget for presentation to the budget committee</a:t>
            </a:r>
          </a:p>
          <a:p>
            <a:pPr marL="664546" lvl="1" indent="-181240">
              <a:buFont typeface="Arial" panose="020B0604020202020204" pitchFamily="34" charset="0"/>
              <a:buChar char="•"/>
            </a:pPr>
            <a:r>
              <a:rPr lang="en-US" sz="1200" dirty="0"/>
              <a:t>Can be either member of Governing Body or staff member</a:t>
            </a:r>
          </a:p>
          <a:p>
            <a:pPr marL="664546" lvl="1" indent="-181240">
              <a:buFont typeface="Arial" panose="020B0604020202020204" pitchFamily="34" charset="0"/>
              <a:buChar char="•"/>
            </a:pPr>
            <a:r>
              <a:rPr lang="en-US" sz="1200" dirty="0"/>
              <a:t>Doesn’t have to live within the boundaries of the local government unless required by charter</a:t>
            </a:r>
          </a:p>
          <a:p>
            <a:pPr marL="664546" lvl="1" indent="-181240">
              <a:buFont typeface="Arial" panose="020B0604020202020204" pitchFamily="34" charset="0"/>
              <a:buChar char="•"/>
            </a:pPr>
            <a:r>
              <a:rPr lang="en-US" sz="1200" dirty="0"/>
              <a:t>Duties</a:t>
            </a:r>
          </a:p>
          <a:p>
            <a:pPr marL="1147852" lvl="2" indent="-181240">
              <a:buFont typeface="Arial" panose="020B0604020202020204" pitchFamily="34" charset="0"/>
              <a:buChar char="•"/>
            </a:pPr>
            <a:r>
              <a:rPr lang="en-US" sz="1200" dirty="0"/>
              <a:t>Prepares the budget calendar</a:t>
            </a:r>
          </a:p>
          <a:p>
            <a:pPr marL="1147852" lvl="2" indent="-181240">
              <a:buFont typeface="Arial" panose="020B0604020202020204" pitchFamily="34" charset="0"/>
              <a:buChar char="•"/>
            </a:pPr>
            <a:r>
              <a:rPr lang="en-US" sz="1200" dirty="0"/>
              <a:t>Prepares the proposed budget document</a:t>
            </a:r>
          </a:p>
          <a:p>
            <a:pPr marL="1147852" lvl="2" indent="-181240">
              <a:buFont typeface="Arial" panose="020B0604020202020204" pitchFamily="34" charset="0"/>
              <a:buChar char="•"/>
            </a:pPr>
            <a:r>
              <a:rPr lang="en-US" sz="1200" dirty="0"/>
              <a:t>Publishes the Notice of Budget Committee Meeting</a:t>
            </a:r>
          </a:p>
          <a:p>
            <a:pPr marL="1631158" lvl="3" indent="-181240">
              <a:buFont typeface="Arial" panose="020B0604020202020204" pitchFamily="34" charset="0"/>
              <a:buChar char="•"/>
            </a:pPr>
            <a:r>
              <a:rPr lang="en-US" sz="1200" dirty="0"/>
              <a:t>Notifies public of the opportunity to ask </a:t>
            </a:r>
            <a:r>
              <a:rPr lang="en-US" sz="1400" dirty="0"/>
              <a:t>questions or comment on the proposed budget</a:t>
            </a:r>
          </a:p>
          <a:p>
            <a:pPr marL="1631158" lvl="3" indent="-181240">
              <a:buFont typeface="Arial" panose="020B0604020202020204" pitchFamily="34" charset="0"/>
              <a:buChar char="•"/>
            </a:pPr>
            <a:r>
              <a:rPr lang="en-US" sz="1400" dirty="0"/>
              <a:t>Published twice – 5 to 30 days before the committee meeting OR</a:t>
            </a:r>
          </a:p>
          <a:p>
            <a:pPr marL="1631158" lvl="3" indent="-181240">
              <a:buFont typeface="Arial" panose="020B0604020202020204" pitchFamily="34" charset="0"/>
              <a:buChar char="•"/>
            </a:pPr>
            <a:r>
              <a:rPr lang="en-US" sz="1400" dirty="0"/>
              <a:t>Published once – 5 days before on the city’s website no less than 10 days before the meeting</a:t>
            </a:r>
          </a:p>
          <a:p>
            <a:endParaRPr lang="en-US" sz="1200" dirty="0"/>
          </a:p>
          <a:p>
            <a:r>
              <a:rPr lang="en-US" sz="1200" dirty="0"/>
              <a:t>Budget Committee –</a:t>
            </a:r>
            <a:r>
              <a:rPr lang="en-US" sz="1200" baseline="0" dirty="0"/>
              <a:t> Appointed Members </a:t>
            </a:r>
            <a:r>
              <a:rPr lang="en-US" sz="1200" u="sng" baseline="0" dirty="0"/>
              <a:t>+ The Governing Body</a:t>
            </a:r>
          </a:p>
          <a:p>
            <a:pPr marL="171450" indent="-171450">
              <a:buFont typeface="Arial" pitchFamily="34" charset="0"/>
              <a:buChar char="•"/>
            </a:pPr>
            <a:r>
              <a:rPr lang="en-US" sz="1200" baseline="0" dirty="0"/>
              <a:t>“Electors” are registered voters in the district</a:t>
            </a:r>
          </a:p>
          <a:p>
            <a:pPr marL="171450" indent="-171450">
              <a:buFont typeface="Arial" pitchFamily="34" charset="0"/>
              <a:buChar char="•"/>
            </a:pPr>
            <a:r>
              <a:rPr lang="en-US" sz="1200" baseline="0" dirty="0"/>
              <a:t>Cannot be officers, agents or employees</a:t>
            </a:r>
          </a:p>
          <a:p>
            <a:pPr marL="171450" indent="-171450">
              <a:buFont typeface="Arial" pitchFamily="34" charset="0"/>
              <a:buChar char="•"/>
            </a:pPr>
            <a:r>
              <a:rPr lang="en-US" sz="1200" baseline="0" dirty="0"/>
              <a:t>Appointed for staggered 3-year terms</a:t>
            </a:r>
          </a:p>
          <a:p>
            <a:pPr marL="171450" indent="-171450">
              <a:buFont typeface="Arial" pitchFamily="34" charset="0"/>
              <a:buChar char="•"/>
            </a:pPr>
            <a:r>
              <a:rPr lang="en-US" sz="1200" baseline="0" dirty="0"/>
              <a:t>All have the same authority</a:t>
            </a:r>
          </a:p>
          <a:p>
            <a:pPr marL="638440" lvl="1" indent="-181240">
              <a:buFont typeface="Arial" panose="020B0604020202020204" pitchFamily="34" charset="0"/>
              <a:buChar char="•"/>
            </a:pPr>
            <a:r>
              <a:rPr lang="en-US" sz="1200" dirty="0"/>
              <a:t>Receives public testimony</a:t>
            </a:r>
          </a:p>
          <a:p>
            <a:pPr marL="638440" lvl="1" indent="-181240">
              <a:buFont typeface="Arial" panose="020B0604020202020204" pitchFamily="34" charset="0"/>
              <a:buChar char="•"/>
            </a:pPr>
            <a:r>
              <a:rPr lang="en-US" sz="1200" dirty="0"/>
              <a:t>By statute, </a:t>
            </a:r>
            <a:r>
              <a:rPr lang="en-US" sz="1200" u="sng" dirty="0"/>
              <a:t>approves</a:t>
            </a:r>
            <a:r>
              <a:rPr lang="en-US" sz="1200" dirty="0"/>
              <a:t> the budget </a:t>
            </a:r>
          </a:p>
          <a:p>
            <a:pPr marL="638440" lvl="1" indent="-181240">
              <a:buFont typeface="Arial" panose="020B0604020202020204" pitchFamily="34" charset="0"/>
              <a:buChar char="•"/>
            </a:pPr>
            <a:r>
              <a:rPr lang="en-US" sz="1200" dirty="0"/>
              <a:t>By statute, </a:t>
            </a:r>
            <a:r>
              <a:rPr lang="en-US" sz="1200" u="sng" dirty="0"/>
              <a:t>approves</a:t>
            </a:r>
            <a:r>
              <a:rPr lang="en-US" sz="1200" dirty="0"/>
              <a:t> the property tax levy</a:t>
            </a:r>
          </a:p>
          <a:p>
            <a:endParaRPr lang="en-US" sz="1200" dirty="0"/>
          </a:p>
          <a:p>
            <a:r>
              <a:rPr lang="en-US" sz="1200" dirty="0"/>
              <a:t>Governing Body/In this case the City Council</a:t>
            </a:r>
          </a:p>
          <a:p>
            <a:pPr marL="181240" marR="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Direct responsibility of serving on the budget committee and ultimate responsibility for all actions</a:t>
            </a: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No adoption=</a:t>
            </a:r>
            <a:r>
              <a:rPr lang="en-US" sz="1200" baseline="0" dirty="0"/>
              <a:t>No authority to spend</a:t>
            </a:r>
            <a:endParaRPr lang="en-US" sz="1200" dirty="0"/>
          </a:p>
          <a:p>
            <a:pPr marL="638440" lvl="1" indent="-181240">
              <a:buFont typeface="Arial" panose="020B0604020202020204" pitchFamily="34" charset="0"/>
              <a:buChar char="•"/>
            </a:pPr>
            <a:r>
              <a:rPr lang="en-US" sz="1200" dirty="0"/>
              <a:t>Receives</a:t>
            </a:r>
            <a:r>
              <a:rPr lang="en-US" sz="1200" baseline="0" dirty="0"/>
              <a:t> public testimony</a:t>
            </a:r>
            <a:endParaRPr lang="en-US" sz="1200" dirty="0"/>
          </a:p>
          <a:p>
            <a:pPr marL="638440" lvl="1" indent="-181240">
              <a:buFont typeface="Arial" panose="020B0604020202020204" pitchFamily="34" charset="0"/>
              <a:buChar char="•"/>
            </a:pPr>
            <a:r>
              <a:rPr lang="en-US" sz="1200" dirty="0"/>
              <a:t>By</a:t>
            </a:r>
            <a:r>
              <a:rPr lang="en-US" sz="1200" baseline="0" dirty="0"/>
              <a:t> statute, </a:t>
            </a:r>
            <a:r>
              <a:rPr lang="en-US" sz="1200" u="sng" baseline="0" dirty="0"/>
              <a:t>adopts</a:t>
            </a:r>
            <a:r>
              <a:rPr lang="en-US" sz="1200" baseline="0" dirty="0"/>
              <a:t> the budget no later than June 30</a:t>
            </a:r>
          </a:p>
          <a:p>
            <a:pPr marL="638440" lvl="1" indent="-181240">
              <a:buFont typeface="Arial" panose="020B0604020202020204" pitchFamily="34" charset="0"/>
              <a:buChar char="•"/>
            </a:pPr>
            <a:r>
              <a:rPr lang="en-US" sz="1200" baseline="0" dirty="0"/>
              <a:t>By statute, </a:t>
            </a:r>
            <a:r>
              <a:rPr lang="en-US" sz="1200" u="sng" baseline="0" dirty="0"/>
              <a:t>levies</a:t>
            </a:r>
            <a:r>
              <a:rPr lang="en-US" sz="1200" baseline="0" dirty="0"/>
              <a:t> the property taxes no later than June 30</a:t>
            </a:r>
          </a:p>
          <a:p>
            <a:pPr marL="638440" lvl="1" indent="-181240">
              <a:buFont typeface="Arial" panose="020B0604020202020204" pitchFamily="34" charset="0"/>
              <a:buChar char="•"/>
            </a:pPr>
            <a:r>
              <a:rPr lang="en-US" sz="1200" dirty="0"/>
              <a:t>Governing body is restricted as to how much the budget can change from the budget committee has approved</a:t>
            </a:r>
          </a:p>
          <a:p>
            <a:pPr marL="638440" lvl="1" indent="-181240">
              <a:buFont typeface="Arial" panose="020B0604020202020204" pitchFamily="34" charset="0"/>
              <a:buChar char="•"/>
            </a:pPr>
            <a:r>
              <a:rPr lang="en-US" sz="1200" dirty="0"/>
              <a:t>Restrictions as to increasing the property tax levy over what the committee has approved</a:t>
            </a:r>
          </a:p>
          <a:p>
            <a:pPr marL="638440" lvl="1" indent="-181240">
              <a:buFont typeface="Arial" panose="020B0604020202020204" pitchFamily="34" charset="0"/>
              <a:buChar char="•"/>
            </a:pPr>
            <a:endParaRPr lang="en-US" sz="1200" dirty="0"/>
          </a:p>
          <a:p>
            <a:pPr marL="181240" indent="-181240">
              <a:buFont typeface="Arial" panose="020B0604020202020204" pitchFamily="34" charset="0"/>
              <a:buChar char="•"/>
            </a:pPr>
            <a:r>
              <a:rPr lang="en-US" sz="1200" dirty="0"/>
              <a:t>Elected officials </a:t>
            </a:r>
          </a:p>
          <a:p>
            <a:pPr marL="664546" lvl="1" indent="-181240">
              <a:buFont typeface="Arial" panose="020B0604020202020204" pitchFamily="34" charset="0"/>
              <a:buChar char="•"/>
            </a:pPr>
            <a:r>
              <a:rPr lang="en-US" sz="1200" dirty="0"/>
              <a:t>usually run for office because they have programmatic priorities or issues they want addressed</a:t>
            </a:r>
          </a:p>
          <a:p>
            <a:pPr marL="664546" lvl="1" indent="-181240">
              <a:buFont typeface="Arial" panose="020B0604020202020204" pitchFamily="34" charset="0"/>
              <a:buChar char="•"/>
            </a:pPr>
            <a:r>
              <a:rPr lang="en-US" sz="1200" dirty="0"/>
              <a:t>Need to deliver on campaign promises</a:t>
            </a:r>
          </a:p>
          <a:p>
            <a:r>
              <a:rPr lang="en-US" sz="1200" baseline="0" dirty="0"/>
              <a:t>Citizens</a:t>
            </a:r>
          </a:p>
          <a:p>
            <a:pPr marL="181240" indent="-181240">
              <a:buFont typeface="Arial" panose="020B0604020202020204" pitchFamily="34" charset="0"/>
              <a:buChar char="•"/>
            </a:pPr>
            <a:r>
              <a:rPr lang="en-US" sz="1200" baseline="0" dirty="0"/>
              <a:t>Local budgeting process provides opportunity to support citizens with their daily lives</a:t>
            </a:r>
          </a:p>
          <a:p>
            <a:r>
              <a:rPr lang="en-US" sz="1200" dirty="0"/>
              <a:t/>
            </a:r>
            <a:br>
              <a:rPr lang="en-US" sz="1200" dirty="0"/>
            </a:br>
            <a:r>
              <a:rPr lang="en-US" sz="1200" dirty="0"/>
              <a:t>County Assessor –</a:t>
            </a:r>
            <a:r>
              <a:rPr lang="en-US" sz="1200" baseline="0" dirty="0"/>
              <a:t> Receives Resolution adopting budget and certifying taxes by July 15</a:t>
            </a:r>
            <a:endParaRPr lang="en-US" sz="1200" dirty="0"/>
          </a:p>
          <a:p>
            <a:pPr marL="181240" indent="-181240">
              <a:buFont typeface="Arial" panose="020B0604020202020204" pitchFamily="34" charset="0"/>
              <a:buChar char="•"/>
            </a:pPr>
            <a:r>
              <a:rPr lang="en-US" sz="1200" dirty="0"/>
              <a:t>Reviews filings under ORS 310.060 and alerts the Oregon Department of Revenue of irregularities</a:t>
            </a:r>
          </a:p>
          <a:p>
            <a:pPr marL="181240" indent="-181240">
              <a:buFont typeface="Arial" panose="020B0604020202020204" pitchFamily="34" charset="0"/>
              <a:buChar char="•"/>
            </a:pPr>
            <a:r>
              <a:rPr lang="en-US" sz="1200" dirty="0"/>
              <a:t>Extends levies, including</a:t>
            </a:r>
          </a:p>
          <a:p>
            <a:pPr marL="664546" lvl="1" indent="-181240">
              <a:buFont typeface="Arial" panose="020B0604020202020204" pitchFamily="34" charset="0"/>
              <a:buChar char="•"/>
            </a:pPr>
            <a:r>
              <a:rPr lang="en-US" sz="1200" dirty="0"/>
              <a:t>calculating tax rates for dollar-based levies </a:t>
            </a:r>
          </a:p>
          <a:p>
            <a:pPr marL="664546" lvl="1" indent="-181240">
              <a:buFont typeface="Arial" panose="020B0604020202020204" pitchFamily="34" charset="0"/>
              <a:buChar char="•"/>
            </a:pPr>
            <a:r>
              <a:rPr lang="en-US" sz="1200" dirty="0"/>
              <a:t>Determining property taxes for each property</a:t>
            </a:r>
          </a:p>
          <a:p>
            <a:pPr marL="181240" indent="-181240">
              <a:buFont typeface="Arial" panose="020B0604020202020204" pitchFamily="34" charset="0"/>
              <a:buChar char="•"/>
            </a:pPr>
            <a:r>
              <a:rPr lang="en-US" sz="1200" dirty="0"/>
              <a:t>Tracks and maps the boundary of each district</a:t>
            </a:r>
          </a:p>
          <a:p>
            <a:r>
              <a:rPr lang="en-US" sz="1200" dirty="0"/>
              <a:t/>
            </a:r>
            <a:br>
              <a:rPr lang="en-US" sz="1200" dirty="0"/>
            </a:br>
            <a:r>
              <a:rPr lang="en-US" sz="1200" dirty="0"/>
              <a:t>County Tax Collector- By October 25</a:t>
            </a:r>
          </a:p>
          <a:p>
            <a:pPr marL="181240" indent="-181240">
              <a:buFont typeface="Arial" panose="020B0604020202020204" pitchFamily="34" charset="0"/>
              <a:buChar char="•"/>
            </a:pPr>
            <a:r>
              <a:rPr lang="en-US" sz="1200" dirty="0"/>
              <a:t>Receives the assessment roll from the county assessor and proceeds to prepare and mail property tax statements</a:t>
            </a:r>
          </a:p>
          <a:p>
            <a:pPr marL="181240" indent="-181240">
              <a:buFont typeface="Arial" panose="020B0604020202020204" pitchFamily="34" charset="0"/>
              <a:buChar char="•"/>
            </a:pPr>
            <a:r>
              <a:rPr lang="en-US" sz="1200" dirty="0"/>
              <a:t>Prepares a distribution schedule that indicates</a:t>
            </a:r>
            <a:r>
              <a:rPr lang="en-US" sz="1200" baseline="0" dirty="0"/>
              <a:t> how much each district in the county is to receive from every dollar in property taxes paid</a:t>
            </a:r>
          </a:p>
          <a:p>
            <a:pPr marL="181240" indent="-181240">
              <a:buFont typeface="Arial" panose="020B0604020202020204" pitchFamily="34" charset="0"/>
              <a:buChar char="•"/>
            </a:pPr>
            <a:r>
              <a:rPr lang="en-US" sz="1200" baseline="0" dirty="0"/>
              <a:t>Distributes taxes as they come in using distribution percentages</a:t>
            </a:r>
            <a:br>
              <a:rPr lang="en-US" sz="1200" baseline="0" dirty="0"/>
            </a:br>
            <a:endParaRPr lang="en-US" sz="1200" baseline="0" dirty="0"/>
          </a:p>
          <a:p>
            <a:r>
              <a:rPr lang="en-US" sz="1200" baseline="0" dirty="0"/>
              <a:t>Oregon Department of Revenue</a:t>
            </a:r>
          </a:p>
          <a:p>
            <a:pPr marL="181240" indent="-181240">
              <a:buFont typeface="Arial" panose="020B0604020202020204" pitchFamily="34" charset="0"/>
              <a:buChar char="•"/>
            </a:pPr>
            <a:r>
              <a:rPr lang="en-US" sz="1200" baseline="0" dirty="0"/>
              <a:t>Granted authority in statute to ‘construe’ local budget law </a:t>
            </a:r>
          </a:p>
          <a:p>
            <a:pPr marL="181240" indent="-181240">
              <a:buFont typeface="Arial" panose="020B0604020202020204" pitchFamily="34" charset="0"/>
              <a:buChar char="•"/>
            </a:pPr>
            <a:r>
              <a:rPr lang="en-US" sz="1200" baseline="0" dirty="0"/>
              <a:t>Makes rules and regulations to carry out local budget law</a:t>
            </a:r>
          </a:p>
          <a:p>
            <a:pPr marL="181240" indent="-181240">
              <a:buFont typeface="Arial" panose="020B0604020202020204" pitchFamily="34" charset="0"/>
              <a:buChar char="•"/>
            </a:pPr>
            <a:r>
              <a:rPr lang="en-US" sz="1200" baseline="0" dirty="0"/>
              <a:t>Has authority to instruct the assessor to adjust a property tax levy that is contrary to law or the Oregon Constitution</a:t>
            </a:r>
            <a:br>
              <a:rPr lang="en-US" sz="1200" baseline="0" dirty="0"/>
            </a:br>
            <a:endParaRPr lang="en-US" sz="1200" baseline="0" dirty="0"/>
          </a:p>
          <a:p>
            <a:pPr marL="0" indent="0">
              <a:buFont typeface="Arial" panose="020B0604020202020204" pitchFamily="34" charset="0"/>
              <a:buNone/>
            </a:pPr>
            <a:r>
              <a:rPr lang="en-US" sz="1200" baseline="0" dirty="0"/>
              <a:t>Oregon Department of Administrative Services</a:t>
            </a:r>
          </a:p>
          <a:p>
            <a:pPr marL="171450" indent="-171450">
              <a:buFont typeface="Arial" panose="020B0604020202020204" pitchFamily="34" charset="0"/>
              <a:buChar char="•"/>
            </a:pPr>
            <a:r>
              <a:rPr lang="en-US" sz="1200" baseline="0" dirty="0"/>
              <a:t>Cities that levy property taxes are eligible for periodic distributions from state taxes on motor vehicle fuels, tobacco products and alcoholic beverages.  This is referred to as Revenue Sharing.  Before a city can share in this month the governing body must adopt a resolution or ordinance in which they elect to do so, public notice, and hold at least two public hearings providing citizens the opportunity to provide written or oral comment on the possible uses of the money.  One is held by the budget committee and the other is held by the governing body.</a:t>
            </a:r>
            <a:br>
              <a:rPr lang="en-US" sz="1200" baseline="0" dirty="0"/>
            </a:br>
            <a:endParaRPr lang="en-US" sz="1200" baseline="0" dirty="0"/>
          </a:p>
          <a:p>
            <a:r>
              <a:rPr lang="en-US" sz="1200" baseline="0" dirty="0"/>
              <a:t>Oregon Secretary of State – Audits Division</a:t>
            </a:r>
          </a:p>
          <a:p>
            <a:pPr marL="181240" indent="-181240">
              <a:buFont typeface="Arial" panose="020B0604020202020204" pitchFamily="34" charset="0"/>
              <a:buChar char="•"/>
            </a:pPr>
            <a:r>
              <a:rPr lang="en-US" sz="1200" baseline="0" dirty="0"/>
              <a:t>Requires most districts to have an annual audit of financial statements</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6</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Who is involved in the Budgeting Process?</a:t>
            </a:r>
          </a:p>
          <a:p>
            <a:pPr marL="0" indent="0">
              <a:buFont typeface="Arial" panose="020B0604020202020204" pitchFamily="34" charset="0"/>
              <a:buNone/>
            </a:pPr>
            <a:endParaRPr lang="en-US" sz="1200" u="sng" dirty="0"/>
          </a:p>
          <a:p>
            <a:pPr marL="0" indent="0">
              <a:buFont typeface="Arial" panose="020B0604020202020204" pitchFamily="34" charset="0"/>
              <a:buNone/>
            </a:pPr>
            <a:r>
              <a:rPr lang="en-US" sz="1200" u="sng" dirty="0"/>
              <a:t>Budget Officer</a:t>
            </a:r>
          </a:p>
          <a:p>
            <a:pPr marL="0" indent="0">
              <a:buFont typeface="Arial" panose="020B0604020202020204" pitchFamily="34" charset="0"/>
              <a:buNone/>
            </a:pPr>
            <a:endParaRPr lang="en-US" sz="1200" u="sng" dirty="0"/>
          </a:p>
          <a:p>
            <a:pPr marL="171450" indent="-171450">
              <a:buFont typeface="Arial" pitchFamily="34" charset="0"/>
              <a:buChar char="•"/>
            </a:pPr>
            <a:r>
              <a:rPr lang="en-US" dirty="0"/>
              <a:t>Your budget officer will present the budget message at your first budget committee meeting.  Since you have an urban renewal district, the budget message is also presented in a separate meeting</a:t>
            </a:r>
          </a:p>
          <a:p>
            <a:pPr marL="171450" indent="-171450">
              <a:buFont typeface="Arial" pitchFamily="34" charset="0"/>
              <a:buChar char="•"/>
            </a:pPr>
            <a:r>
              <a:rPr lang="en-US" dirty="0"/>
              <a:t>The</a:t>
            </a:r>
            <a:r>
              <a:rPr lang="en-US" baseline="0" dirty="0"/>
              <a:t> budget officer must prepare the proposed budget in a format that meets the requirements set out in state statutes</a:t>
            </a:r>
          </a:p>
          <a:p>
            <a:pPr marL="171450" indent="-171450">
              <a:buFont typeface="Arial" pitchFamily="34" charset="0"/>
              <a:buChar char="•"/>
            </a:pPr>
            <a:r>
              <a:rPr lang="en-US" baseline="0" dirty="0"/>
              <a:t>The budget officer develops the budget calendar which maps out all the steps that must be followed for the legal adoption of the city budget</a:t>
            </a:r>
            <a:endParaRPr lang="en-US" dirty="0"/>
          </a:p>
          <a:p>
            <a:pPr marL="0" indent="0">
              <a:buFont typeface="Arial" panose="020B0604020202020204" pitchFamily="34" charset="0"/>
              <a:buNone/>
            </a:pPr>
            <a:endParaRPr lang="en-US" sz="1200" u="sng" dirty="0"/>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7</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Who is involved in the Budgeting Process?</a:t>
            </a:r>
          </a:p>
          <a:p>
            <a:pPr marL="0" indent="0">
              <a:buFont typeface="Arial" panose="020B0604020202020204" pitchFamily="34" charset="0"/>
              <a:buNone/>
            </a:pPr>
            <a:endParaRPr lang="en-US" sz="1200" u="sng" dirty="0"/>
          </a:p>
          <a:p>
            <a:pPr marL="0" indent="0">
              <a:buFont typeface="Arial" panose="020B0604020202020204" pitchFamily="34" charset="0"/>
              <a:buNone/>
            </a:pPr>
            <a:r>
              <a:rPr lang="en-US" sz="1200" u="sng" dirty="0"/>
              <a:t>Budget Committee:  Official Duties – </a:t>
            </a:r>
          </a:p>
          <a:p>
            <a:pPr marL="0" indent="0">
              <a:buFont typeface="Arial" panose="020B0604020202020204" pitchFamily="34" charset="0"/>
              <a:buNone/>
            </a:pPr>
            <a:endParaRPr lang="en-US" sz="1200" u="sng" dirty="0"/>
          </a:p>
          <a:p>
            <a:r>
              <a:rPr lang="en-US" dirty="0"/>
              <a:t>The budget committee meets to review, make additions or deletions, and approve the proposed budget presented by the local government’s budget officer. After deliberating, the committee approves the budget and sets the tax rate or amount needed to balance the budget</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8</a:t>
            </a:fld>
            <a:endParaRPr lang="en-US"/>
          </a:p>
        </p:txBody>
      </p:sp>
    </p:spTree>
    <p:extLst>
      <p:ext uri="{BB962C8B-B14F-4D97-AF65-F5344CB8AC3E}">
        <p14:creationId xmlns:p14="http://schemas.microsoft.com/office/powerpoint/2010/main" val="2089639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t>Who is involved in the Budgeting Process?</a:t>
            </a:r>
          </a:p>
          <a:p>
            <a:pPr marL="0" indent="0">
              <a:buFont typeface="Arial" panose="020B0604020202020204" pitchFamily="34" charset="0"/>
              <a:buNone/>
            </a:pPr>
            <a:endParaRPr lang="en-US" sz="1200" u="sng" dirty="0"/>
          </a:p>
          <a:p>
            <a:pPr marL="0" indent="0">
              <a:buFont typeface="Arial" panose="020B0604020202020204" pitchFamily="34" charset="0"/>
              <a:buNone/>
            </a:pPr>
            <a:r>
              <a:rPr lang="en-US" sz="1200" u="sng" dirty="0"/>
              <a:t>Budget Committee:  Obtaining information –</a:t>
            </a:r>
          </a:p>
          <a:p>
            <a:pPr marL="0" indent="0">
              <a:buFont typeface="Arial" panose="020B0604020202020204" pitchFamily="34" charset="0"/>
              <a:buNone/>
            </a:pPr>
            <a:endParaRPr lang="en-US" sz="1200" u="sng" dirty="0"/>
          </a:p>
          <a:p>
            <a:r>
              <a:rPr lang="en-US" i="0" dirty="0"/>
              <a:t>It is helpful and appreciated by other budget committee members to ask questions to the Budget Officer or administrator outside committee meetings. </a:t>
            </a:r>
          </a:p>
          <a:p>
            <a:pPr marL="181240" indent="-181240">
              <a:buFont typeface="Arial" panose="020B0604020202020204" pitchFamily="34" charset="0"/>
              <a:buChar char="•"/>
            </a:pPr>
            <a:r>
              <a:rPr lang="en-US" i="0" dirty="0"/>
              <a:t>Allows members to explore budget items of interest in greater detail than would be practical during committee meetings</a:t>
            </a:r>
          </a:p>
          <a:p>
            <a:pPr marL="181240" indent="-181240">
              <a:buFont typeface="Arial" panose="020B0604020202020204" pitchFamily="34" charset="0"/>
              <a:buChar char="•"/>
            </a:pPr>
            <a:r>
              <a:rPr lang="en-US" i="0" dirty="0"/>
              <a:t>Helps the Budget Officer by giving an indication of concerns so they can highlight issues of interest to the entire committee</a:t>
            </a:r>
          </a:p>
          <a:p>
            <a:pPr marL="181240" indent="-181240">
              <a:buFont typeface="Arial" panose="020B0604020202020204" pitchFamily="34" charset="0"/>
              <a:buChar char="•"/>
            </a:pPr>
            <a:endParaRPr lang="en-US" i="0" dirty="0"/>
          </a:p>
          <a:p>
            <a:r>
              <a:rPr lang="en-US" i="0" dirty="0"/>
              <a:t>Requests by the budget committee should be made through the chief administrative officer of the local government (City Manager) or the Budget Officer. </a:t>
            </a:r>
          </a:p>
        </p:txBody>
      </p:sp>
      <p:sp>
        <p:nvSpPr>
          <p:cNvPr id="4" name="Slide Number Placeholder 3"/>
          <p:cNvSpPr>
            <a:spLocks noGrp="1"/>
          </p:cNvSpPr>
          <p:nvPr>
            <p:ph type="sldNum" sz="quarter" idx="10"/>
          </p:nvPr>
        </p:nvSpPr>
        <p:spPr/>
        <p:txBody>
          <a:bodyPr/>
          <a:lstStyle/>
          <a:p>
            <a:pPr>
              <a:defRPr/>
            </a:pPr>
            <a:fld id="{874D9761-4779-4198-87FF-8F74DE465069}" type="slidenum">
              <a:rPr lang="en-US" smtClean="0"/>
              <a:pPr>
                <a:defRPr/>
              </a:pPr>
              <a:t>9</a:t>
            </a:fld>
            <a:endParaRPr lang="en-US"/>
          </a:p>
        </p:txBody>
      </p:sp>
    </p:spTree>
    <p:extLst>
      <p:ext uri="{BB962C8B-B14F-4D97-AF65-F5344CB8AC3E}">
        <p14:creationId xmlns:p14="http://schemas.microsoft.com/office/powerpoint/2010/main" val="2089639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1905002"/>
            <a:ext cx="1005578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162" y="4572000"/>
            <a:ext cx="8613437"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A643E74C-230B-4631-94AE-9376F3FD4538}"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966206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A5448006-0AE3-48D7-A395-6B5CFAABDBC4}"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1076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9" y="274640"/>
            <a:ext cx="2336192"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442" y="274640"/>
            <a:ext cx="802430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C4AA8D1B-9799-4E44-B7DB-F0032687C06B}"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34340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76FCED17-8C7C-49EF-9060-76DE1A00309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9790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5486400"/>
            <a:ext cx="1021025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2835" y="3852863"/>
            <a:ext cx="8178785"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35339D5C-5096-4E11-ADC6-5571B1374BBF}"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891040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2" y="1536192"/>
            <a:ext cx="487553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1266" y="1536192"/>
            <a:ext cx="487553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352AEC5A-4776-42F0-BF3D-4B6448761EDA}"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43732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2" y="1535113"/>
            <a:ext cx="487553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2" y="2174875"/>
            <a:ext cx="48755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1266" y="1535113"/>
            <a:ext cx="487553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1266" y="2174875"/>
            <a:ext cx="48755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D7596A27-326F-4276-9545-A3029E0075BD}"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857315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17FF00FB-1BE6-4C21-926F-1B8161D0A8D6}"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02044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0BF8CABA-3F72-40EF-8752-852D7CEF835F}"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19097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296" y="5495544"/>
            <a:ext cx="10360501"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294" y="6096000"/>
            <a:ext cx="10360503"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406295" y="381000"/>
            <a:ext cx="10360501"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pPr>
              <a:defRPr/>
            </a:pPr>
            <a:fld id="{2C909BA6-4C3B-41BB-A09D-0386DCCB212A}"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endParaRPr lang="en-US"/>
          </a:p>
        </p:txBody>
      </p:sp>
    </p:spTree>
    <p:extLst>
      <p:ext uri="{BB962C8B-B14F-4D97-AF65-F5344CB8AC3E}">
        <p14:creationId xmlns:p14="http://schemas.microsoft.com/office/powerpoint/2010/main" val="427110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232" y="5495278"/>
            <a:ext cx="10360501"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4663"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02232" y="6096000"/>
            <a:ext cx="10360501"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0502141C-BF24-4A19-93C3-4D34F76257E9}"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01359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8"/>
            <a:ext cx="10157354"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609442" y="1600200"/>
            <a:ext cx="10157354"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11274663" y="0"/>
            <a:ext cx="9141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1274663" y="5486400"/>
            <a:ext cx="914162"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11372006" y="5648327"/>
            <a:ext cx="732176"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88239CB8-57D4-4825-9AA5-CC5E6B03F0C9}" type="slidenum">
              <a:rPr lang="en-US"/>
              <a:pPr>
                <a:defRPr/>
              </a:pPr>
              <a:t>‹#›</a:t>
            </a:fld>
            <a:endParaRPr lang="en-US"/>
          </a:p>
        </p:txBody>
      </p:sp>
      <p:sp>
        <p:nvSpPr>
          <p:cNvPr id="5" name="Footer Placeholder 4"/>
          <p:cNvSpPr>
            <a:spLocks noGrp="1"/>
          </p:cNvSpPr>
          <p:nvPr>
            <p:ph type="ftr" sz="quarter" idx="3"/>
          </p:nvPr>
        </p:nvSpPr>
        <p:spPr>
          <a:xfrm rot="16200000">
            <a:off x="10508057" y="3988130"/>
            <a:ext cx="2366963" cy="486707"/>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10472339" y="1585448"/>
            <a:ext cx="2438400" cy="486707"/>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E68422"/>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46648"/>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63891F"/>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1"/>
          <p:cNvSpPr txBox="1">
            <a:spLocks noChangeArrowheads="1"/>
          </p:cNvSpPr>
          <p:nvPr/>
        </p:nvSpPr>
        <p:spPr bwMode="auto">
          <a:xfrm>
            <a:off x="474077" y="5552656"/>
            <a:ext cx="636263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dirty="0">
                <a:latin typeface="Book Antiqua" pitchFamily="18" charset="0"/>
              </a:rPr>
              <a:t>Presented by </a:t>
            </a:r>
            <a:br>
              <a:rPr lang="en-US" altLang="en-US" dirty="0">
                <a:latin typeface="Book Antiqua" pitchFamily="18" charset="0"/>
              </a:rPr>
            </a:br>
            <a:r>
              <a:rPr lang="en-US" altLang="en-US" dirty="0" smtClean="0">
                <a:latin typeface="Book Antiqua" pitchFamily="18" charset="0"/>
              </a:rPr>
              <a:t>Kathleen Zaragoza, Deputy City Manager/ Finance Director</a:t>
            </a:r>
          </a:p>
          <a:p>
            <a:r>
              <a:rPr lang="en-US" altLang="en-US" dirty="0" smtClean="0">
                <a:latin typeface="Book Antiqua" pitchFamily="18" charset="0"/>
              </a:rPr>
              <a:t>City of Silverton</a:t>
            </a:r>
            <a:r>
              <a:rPr lang="en-US" altLang="en-US" dirty="0">
                <a:latin typeface="Book Antiqua" pitchFamily="18" charset="0"/>
              </a:rPr>
              <a:t/>
            </a:r>
            <a:br>
              <a:rPr lang="en-US" altLang="en-US" dirty="0">
                <a:latin typeface="Book Antiqua" pitchFamily="18" charset="0"/>
              </a:rPr>
            </a:br>
            <a:r>
              <a:rPr lang="en-US" altLang="en-US" dirty="0">
                <a:latin typeface="Book Antiqua" pitchFamily="18" charset="0"/>
              </a:rPr>
              <a:t>March </a:t>
            </a:r>
            <a:r>
              <a:rPr lang="en-US" altLang="en-US" dirty="0" smtClean="0">
                <a:latin typeface="Book Antiqua" pitchFamily="18" charset="0"/>
              </a:rPr>
              <a:t>14, 2022</a:t>
            </a:r>
            <a:endParaRPr lang="en-US" altLang="en-US" dirty="0">
              <a:latin typeface="Book Antiqua" pitchFamily="18" charset="0"/>
            </a:endParaRPr>
          </a:p>
        </p:txBody>
      </p:sp>
      <p:sp>
        <p:nvSpPr>
          <p:cNvPr id="2" name="Title 1"/>
          <p:cNvSpPr>
            <a:spLocks noGrp="1"/>
          </p:cNvSpPr>
          <p:nvPr>
            <p:ph type="ctrTitle"/>
          </p:nvPr>
        </p:nvSpPr>
        <p:spPr>
          <a:xfrm>
            <a:off x="406294" y="228600"/>
            <a:ext cx="10868369" cy="2057400"/>
          </a:xfrm>
        </p:spPr>
        <p:txBody>
          <a:bodyPr/>
          <a:lstStyle/>
          <a:p>
            <a:pPr algn="ctr"/>
            <a:r>
              <a:rPr lang="en-ZA" sz="4000" dirty="0">
                <a:solidFill>
                  <a:srgbClr val="2F5897"/>
                </a:solidFill>
              </a:rPr>
              <a:t>NUTS &amp; BOLTS OF MUNICIPAL BUDGETING </a:t>
            </a:r>
            <a:r>
              <a:rPr lang="en-US" sz="4000" dirty="0">
                <a:solidFill>
                  <a:srgbClr val="2F5897"/>
                </a:solidFill>
              </a:rPr>
              <a:t>Purpose and Objectives of the Budget Process</a:t>
            </a:r>
            <a:r>
              <a:rPr lang="en-US" sz="4000" dirty="0">
                <a:solidFill>
                  <a:schemeClr val="tx1"/>
                </a:solidFill>
              </a:rPr>
              <a:t/>
            </a:r>
            <a:br>
              <a:rPr lang="en-US" sz="4000" dirty="0">
                <a:solidFill>
                  <a:schemeClr val="tx1"/>
                </a:solidFill>
              </a:rPr>
            </a:br>
            <a:r>
              <a:rPr lang="en-ZA" sz="3200" dirty="0">
                <a:solidFill>
                  <a:schemeClr val="tx1"/>
                </a:solidFill>
              </a:rPr>
              <a:t>Developed by LOC for the City of </a:t>
            </a:r>
            <a:r>
              <a:rPr lang="en-ZA" sz="3200" dirty="0" smtClean="0">
                <a:solidFill>
                  <a:schemeClr val="tx1"/>
                </a:solidFill>
              </a:rPr>
              <a:t>Carlton</a:t>
            </a:r>
            <a:endParaRPr lang="en-US" sz="3200" dirty="0">
              <a:solidFill>
                <a:schemeClr val="tx1"/>
              </a:solidFill>
            </a:endParaRPr>
          </a:p>
        </p:txBody>
      </p:sp>
      <p:pic>
        <p:nvPicPr>
          <p:cNvPr id="5" name="Picture 4" descr="Image result for oregon image">
            <a:extLst>
              <a:ext uri="{FF2B5EF4-FFF2-40B4-BE49-F238E27FC236}">
                <a16:creationId xmlns="" xmlns:a16="http://schemas.microsoft.com/office/drawing/2014/main" id="{92A9B87B-68F1-4577-8BC8-7303BDC87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712" y="2438400"/>
            <a:ext cx="4202269" cy="30781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219200"/>
            <a:ext cx="8382000" cy="4169230"/>
          </a:xfrm>
          <a:solidFill>
            <a:schemeClr val="bg1"/>
          </a:solidFill>
        </p:spPr>
        <p:txBody>
          <a:bodyPr/>
          <a:lstStyle/>
          <a:p>
            <a:pPr>
              <a:buFont typeface="Arial" panose="020B0604020202020204" pitchFamily="34" charset="0"/>
              <a:buChar char="•"/>
            </a:pPr>
            <a:r>
              <a:rPr lang="en-US" sz="2400" dirty="0"/>
              <a:t>Budget Committee:  </a:t>
            </a:r>
            <a:r>
              <a:rPr lang="en-US" sz="2400" dirty="0">
                <a:solidFill>
                  <a:srgbClr val="753E3E"/>
                </a:solidFill>
              </a:rPr>
              <a:t>Rules of the Procedure – </a:t>
            </a:r>
          </a:p>
          <a:p>
            <a:pPr lvl="1"/>
            <a:r>
              <a:rPr lang="en-US" sz="2400" dirty="0"/>
              <a:t>Establishes rules of procedure for:</a:t>
            </a:r>
          </a:p>
          <a:p>
            <a:pPr lvl="2"/>
            <a:r>
              <a:rPr lang="en-US" sz="2200" dirty="0"/>
              <a:t>How </a:t>
            </a:r>
            <a:r>
              <a:rPr lang="en-US" sz="2200" dirty="0" smtClean="0"/>
              <a:t>budget </a:t>
            </a:r>
            <a:r>
              <a:rPr lang="en-US" sz="2200" dirty="0"/>
              <a:t>meetings are governed</a:t>
            </a:r>
          </a:p>
          <a:p>
            <a:pPr lvl="2"/>
            <a:r>
              <a:rPr lang="en-US" sz="2200" dirty="0"/>
              <a:t>How appointments are made</a:t>
            </a:r>
          </a:p>
          <a:p>
            <a:pPr lvl="1"/>
            <a:r>
              <a:rPr lang="en-US" sz="2400" dirty="0"/>
              <a:t>Benefits</a:t>
            </a:r>
          </a:p>
          <a:p>
            <a:pPr lvl="2"/>
            <a:r>
              <a:rPr lang="en-US" sz="2200" dirty="0"/>
              <a:t>Meetings are run in an efficient and consistent manner</a:t>
            </a:r>
          </a:p>
          <a:p>
            <a:pPr lvl="2"/>
            <a:r>
              <a:rPr lang="en-US" sz="2200" dirty="0"/>
              <a:t>Reduces likelihood of friction</a:t>
            </a:r>
          </a:p>
          <a:p>
            <a:pPr lvl="2"/>
            <a:r>
              <a:rPr lang="en-US" sz="2200" dirty="0"/>
              <a:t>Provides guidance for how </a:t>
            </a:r>
            <a:r>
              <a:rPr lang="en-US" sz="2200" dirty="0" smtClean="0"/>
              <a:t>members </a:t>
            </a:r>
            <a:r>
              <a:rPr lang="en-US" sz="2200" dirty="0"/>
              <a:t>interact with city employees</a:t>
            </a:r>
          </a:p>
          <a:p>
            <a:pPr lvl="2"/>
            <a:r>
              <a:rPr lang="en-US" sz="2200" dirty="0"/>
              <a:t>Ensure continuity and stability during transition years</a:t>
            </a:r>
          </a:p>
          <a:p>
            <a:pPr>
              <a:buFont typeface="Arial" panose="020B0604020202020204" pitchFamily="34" charset="0"/>
              <a:buChar char="•"/>
            </a:pPr>
            <a:endParaRPr lang="en-US" sz="2400" dirty="0">
              <a:solidFill>
                <a:schemeClr val="accent2">
                  <a:lumMod val="75000"/>
                </a:schemeClr>
              </a:solidFill>
            </a:endParaRPr>
          </a:p>
        </p:txBody>
      </p:sp>
      <p:sp>
        <p:nvSpPr>
          <p:cNvPr id="6" name="Rectangle 2"/>
          <p:cNvSpPr txBox="1">
            <a:spLocks noChangeArrowheads="1"/>
          </p:cNvSpPr>
          <p:nvPr/>
        </p:nvSpPr>
        <p:spPr>
          <a:xfrm>
            <a:off x="303212" y="76200"/>
            <a:ext cx="10895170" cy="868362"/>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Who is involved in the Budgeting Process?</a:t>
            </a:r>
          </a:p>
        </p:txBody>
      </p:sp>
      <p:pic>
        <p:nvPicPr>
          <p:cNvPr id="7" name="Picture 2" descr="Image result for rules">
            <a:extLst>
              <a:ext uri="{FF2B5EF4-FFF2-40B4-BE49-F238E27FC236}">
                <a16:creationId xmlns="" xmlns:a16="http://schemas.microsoft.com/office/drawing/2014/main" id="{2A6F3201-5E23-47B2-A2B4-D042D276D9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058"/>
          <a:stretch/>
        </p:blipFill>
        <p:spPr bwMode="auto">
          <a:xfrm>
            <a:off x="8787347" y="2209800"/>
            <a:ext cx="2411035" cy="286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363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219199"/>
            <a:ext cx="8382000" cy="2886875"/>
          </a:xfrm>
          <a:solidFill>
            <a:schemeClr val="bg1"/>
          </a:solidFill>
        </p:spPr>
        <p:txBody>
          <a:bodyPr/>
          <a:lstStyle/>
          <a:p>
            <a:pPr>
              <a:buFont typeface="Arial" panose="020B0604020202020204" pitchFamily="34" charset="0"/>
              <a:buChar char="•"/>
            </a:pPr>
            <a:r>
              <a:rPr lang="en-US" sz="2400" dirty="0"/>
              <a:t>Budget Committee:  </a:t>
            </a:r>
            <a:r>
              <a:rPr lang="en-US" sz="2400" dirty="0">
                <a:solidFill>
                  <a:srgbClr val="753E3E"/>
                </a:solidFill>
              </a:rPr>
              <a:t>Can the budget committee? – </a:t>
            </a:r>
          </a:p>
          <a:p>
            <a:pPr lvl="1"/>
            <a:r>
              <a:rPr lang="en-US" sz="2400" dirty="0"/>
              <a:t>Add or delete services? </a:t>
            </a:r>
          </a:p>
          <a:p>
            <a:pPr lvl="1"/>
            <a:r>
              <a:rPr lang="en-US" sz="2400" dirty="0"/>
              <a:t>Add or delete funding for specific services? </a:t>
            </a:r>
          </a:p>
          <a:p>
            <a:pPr lvl="1"/>
            <a:r>
              <a:rPr lang="en-US" sz="2400" dirty="0"/>
              <a:t>Determine how much an employee is paid</a:t>
            </a:r>
            <a:r>
              <a:rPr lang="en-US" sz="2400" dirty="0" smtClean="0"/>
              <a:t>?</a:t>
            </a:r>
          </a:p>
          <a:p>
            <a:pPr lvl="1"/>
            <a:r>
              <a:rPr lang="en-US" sz="2400" dirty="0" smtClean="0"/>
              <a:t>Deliberate on the budget before the 1</a:t>
            </a:r>
            <a:r>
              <a:rPr lang="en-US" sz="2400" baseline="30000" dirty="0" smtClean="0"/>
              <a:t>st</a:t>
            </a:r>
            <a:r>
              <a:rPr lang="en-US" sz="2400" dirty="0" smtClean="0"/>
              <a:t> Meeting?</a:t>
            </a:r>
          </a:p>
          <a:p>
            <a:pPr lvl="1"/>
            <a:r>
              <a:rPr lang="en-US" sz="2400" dirty="0" smtClean="0"/>
              <a:t>Restrict the content of public comment? </a:t>
            </a:r>
            <a:endParaRPr lang="en-US" sz="2400" dirty="0"/>
          </a:p>
          <a:p>
            <a:pPr>
              <a:buFont typeface="Arial" panose="020B0604020202020204" pitchFamily="34" charset="0"/>
              <a:buChar char="•"/>
            </a:pPr>
            <a:endParaRPr lang="en-US" sz="2400" dirty="0">
              <a:solidFill>
                <a:schemeClr val="accent2">
                  <a:lumMod val="75000"/>
                </a:schemeClr>
              </a:solidFill>
            </a:endParaRPr>
          </a:p>
        </p:txBody>
      </p:sp>
      <p:sp>
        <p:nvSpPr>
          <p:cNvPr id="6" name="Rectangle 2"/>
          <p:cNvSpPr txBox="1">
            <a:spLocks noChangeArrowheads="1"/>
          </p:cNvSpPr>
          <p:nvPr/>
        </p:nvSpPr>
        <p:spPr>
          <a:xfrm>
            <a:off x="303212" y="76200"/>
            <a:ext cx="10895170" cy="868362"/>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Who is involved in the Budgeting Process?</a:t>
            </a:r>
          </a:p>
        </p:txBody>
      </p:sp>
      <p:pic>
        <p:nvPicPr>
          <p:cNvPr id="5" name="Picture 4" descr="Image result for budget">
            <a:extLst>
              <a:ext uri="{FF2B5EF4-FFF2-40B4-BE49-F238E27FC236}">
                <a16:creationId xmlns="" xmlns:a16="http://schemas.microsoft.com/office/drawing/2014/main" id="{F5D33E2F-4944-41C2-AAEF-83AEB04F18B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516" b="16164"/>
          <a:stretch/>
        </p:blipFill>
        <p:spPr bwMode="auto">
          <a:xfrm rot="20739196">
            <a:off x="4266332" y="4551736"/>
            <a:ext cx="3813036" cy="17157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question">
            <a:extLst>
              <a:ext uri="{FF2B5EF4-FFF2-40B4-BE49-F238E27FC236}">
                <a16:creationId xmlns="" xmlns:a16="http://schemas.microsoft.com/office/drawing/2014/main" id="{9EE84276-CA97-4BBB-854C-28A5E50239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63" r="42613" b="-1"/>
          <a:stretch/>
        </p:blipFill>
        <p:spPr bwMode="auto">
          <a:xfrm>
            <a:off x="7691595" y="1600200"/>
            <a:ext cx="3506787" cy="3809429"/>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864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03212" y="76200"/>
            <a:ext cx="10895170" cy="9144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Phases of the Budgeting Process</a:t>
            </a:r>
          </a:p>
        </p:txBody>
      </p:sp>
      <p:graphicFrame>
        <p:nvGraphicFramePr>
          <p:cNvPr id="7" name="Content Placeholder 4"/>
          <p:cNvGraphicFramePr>
            <a:graphicFrameLocks/>
          </p:cNvGraphicFramePr>
          <p:nvPr>
            <p:extLst>
              <p:ext uri="{D42A27DB-BD31-4B8C-83A1-F6EECF244321}">
                <p14:modId xmlns:p14="http://schemas.microsoft.com/office/powerpoint/2010/main" val="2000341020"/>
              </p:ext>
            </p:extLst>
          </p:nvPr>
        </p:nvGraphicFramePr>
        <p:xfrm>
          <a:off x="1036608" y="1649083"/>
          <a:ext cx="10334445" cy="4675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2456132" y="3729335"/>
            <a:ext cx="2175596" cy="461665"/>
          </a:xfrm>
          <a:prstGeom prst="rect">
            <a:avLst/>
          </a:prstGeom>
          <a:noFill/>
        </p:spPr>
        <p:txBody>
          <a:bodyPr wrap="none" rtlCol="0">
            <a:spAutoFit/>
          </a:bodyPr>
          <a:lstStyle/>
          <a:p>
            <a:r>
              <a:rPr lang="en-US" sz="2400" b="1" dirty="0">
                <a:solidFill>
                  <a:prstClr val="black"/>
                </a:solidFill>
              </a:rPr>
              <a:t>FOUR PHASES</a:t>
            </a:r>
          </a:p>
        </p:txBody>
      </p:sp>
    </p:spTree>
    <p:extLst>
      <p:ext uri="{BB962C8B-B14F-4D97-AF65-F5344CB8AC3E}">
        <p14:creationId xmlns:p14="http://schemas.microsoft.com/office/powerpoint/2010/main" val="3129951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612" y="1447800"/>
            <a:ext cx="8146393" cy="517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303212" y="76200"/>
            <a:ext cx="10895170" cy="9144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Phases of the Budgeting Process</a:t>
            </a:r>
          </a:p>
        </p:txBody>
      </p:sp>
      <p:pic>
        <p:nvPicPr>
          <p:cNvPr id="8" name="Picture 2" descr="Image result for financial gain">
            <a:extLst>
              <a:ext uri="{FF2B5EF4-FFF2-40B4-BE49-F238E27FC236}">
                <a16:creationId xmlns="" xmlns:a16="http://schemas.microsoft.com/office/drawing/2014/main" id="{B35750C0-E75D-4C22-9C29-7E3AFBFEE0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327" r="7456"/>
          <a:stretch/>
        </p:blipFill>
        <p:spPr bwMode="auto">
          <a:xfrm>
            <a:off x="288924" y="3657600"/>
            <a:ext cx="2665546" cy="28955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543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03212" y="76200"/>
            <a:ext cx="10895170" cy="9144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Phases of the Budgeting Process</a:t>
            </a:r>
          </a:p>
        </p:txBody>
      </p:sp>
      <p:graphicFrame>
        <p:nvGraphicFramePr>
          <p:cNvPr id="7" name="Content Placeholder 4"/>
          <p:cNvGraphicFramePr>
            <a:graphicFrameLocks/>
          </p:cNvGraphicFramePr>
          <p:nvPr>
            <p:extLst>
              <p:ext uri="{D42A27DB-BD31-4B8C-83A1-F6EECF244321}">
                <p14:modId xmlns:p14="http://schemas.microsoft.com/office/powerpoint/2010/main" val="327542192"/>
              </p:ext>
            </p:extLst>
          </p:nvPr>
        </p:nvGraphicFramePr>
        <p:xfrm>
          <a:off x="1036608" y="1649083"/>
          <a:ext cx="10334445" cy="4675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513012" y="3704202"/>
            <a:ext cx="2057400" cy="461665"/>
          </a:xfrm>
          <a:prstGeom prst="rect">
            <a:avLst/>
          </a:prstGeom>
          <a:noFill/>
        </p:spPr>
        <p:txBody>
          <a:bodyPr wrap="square" rtlCol="0">
            <a:spAutoFit/>
          </a:bodyPr>
          <a:lstStyle/>
          <a:p>
            <a:r>
              <a:rPr lang="en-US" sz="2400" b="1" dirty="0">
                <a:solidFill>
                  <a:prstClr val="black"/>
                </a:solidFill>
              </a:rPr>
              <a:t>Preparation</a:t>
            </a:r>
          </a:p>
        </p:txBody>
      </p:sp>
    </p:spTree>
    <p:extLst>
      <p:ext uri="{BB962C8B-B14F-4D97-AF65-F5344CB8AC3E}">
        <p14:creationId xmlns:p14="http://schemas.microsoft.com/office/powerpoint/2010/main" val="631060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03212" y="76200"/>
            <a:ext cx="10895170" cy="9144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Phases of the Budgeting Process</a:t>
            </a:r>
          </a:p>
        </p:txBody>
      </p:sp>
      <p:graphicFrame>
        <p:nvGraphicFramePr>
          <p:cNvPr id="7" name="Content Placeholder 4"/>
          <p:cNvGraphicFramePr>
            <a:graphicFrameLocks/>
          </p:cNvGraphicFramePr>
          <p:nvPr>
            <p:extLst>
              <p:ext uri="{D42A27DB-BD31-4B8C-83A1-F6EECF244321}">
                <p14:modId xmlns:p14="http://schemas.microsoft.com/office/powerpoint/2010/main" val="2480813109"/>
              </p:ext>
            </p:extLst>
          </p:nvPr>
        </p:nvGraphicFramePr>
        <p:xfrm>
          <a:off x="1036608" y="1649083"/>
          <a:ext cx="10334445" cy="4675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665412" y="3352800"/>
            <a:ext cx="2057400" cy="1200329"/>
          </a:xfrm>
          <a:prstGeom prst="rect">
            <a:avLst/>
          </a:prstGeom>
          <a:noFill/>
        </p:spPr>
        <p:txBody>
          <a:bodyPr wrap="square" rtlCol="0">
            <a:spAutoFit/>
          </a:bodyPr>
          <a:lstStyle/>
          <a:p>
            <a:r>
              <a:rPr lang="en-US" sz="2400" b="1" dirty="0">
                <a:solidFill>
                  <a:prstClr val="black"/>
                </a:solidFill>
              </a:rPr>
              <a:t>Budget Committee</a:t>
            </a:r>
            <a:br>
              <a:rPr lang="en-US" sz="2400" b="1" dirty="0">
                <a:solidFill>
                  <a:prstClr val="black"/>
                </a:solidFill>
              </a:rPr>
            </a:br>
            <a:r>
              <a:rPr lang="en-US" sz="2400" b="1" dirty="0">
                <a:solidFill>
                  <a:prstClr val="black"/>
                </a:solidFill>
              </a:rPr>
              <a:t>Approval</a:t>
            </a:r>
          </a:p>
        </p:txBody>
      </p:sp>
    </p:spTree>
    <p:extLst>
      <p:ext uri="{BB962C8B-B14F-4D97-AF65-F5344CB8AC3E}">
        <p14:creationId xmlns:p14="http://schemas.microsoft.com/office/powerpoint/2010/main" val="1861349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774370"/>
            <a:ext cx="10972800" cy="4245430"/>
          </a:xfrm>
          <a:solidFill>
            <a:schemeClr val="bg1"/>
          </a:solidFill>
        </p:spPr>
        <p:txBody>
          <a:bodyPr/>
          <a:lstStyle/>
          <a:p>
            <a:pPr>
              <a:buFont typeface="Arial" panose="020B0604020202020204" pitchFamily="34" charset="0"/>
              <a:buChar char="•"/>
            </a:pPr>
            <a:r>
              <a:rPr lang="en-US" sz="2400" dirty="0"/>
              <a:t>Fiscal Year </a:t>
            </a:r>
            <a:r>
              <a:rPr lang="en-US" sz="2400" dirty="0" smtClean="0"/>
              <a:t>2022-2023 </a:t>
            </a:r>
            <a:r>
              <a:rPr lang="en-US" sz="2400" dirty="0"/>
              <a:t>Budget Process </a:t>
            </a:r>
          </a:p>
          <a:p>
            <a:pPr lvl="1"/>
            <a:r>
              <a:rPr lang="en-US" dirty="0"/>
              <a:t>Staff has developed a Budget Calendar</a:t>
            </a:r>
          </a:p>
          <a:p>
            <a:pPr lvl="1"/>
            <a:r>
              <a:rPr lang="en-US" dirty="0"/>
              <a:t>May 5 – Budget Committee Meeting &amp; URA Budget Committee Meeting</a:t>
            </a:r>
          </a:p>
          <a:p>
            <a:pPr lvl="2"/>
            <a:r>
              <a:rPr lang="en-US" sz="2000" dirty="0"/>
              <a:t>Presentation of the Budget Message</a:t>
            </a:r>
          </a:p>
          <a:p>
            <a:pPr lvl="2"/>
            <a:r>
              <a:rPr lang="en-US" sz="2000" dirty="0"/>
              <a:t>Public comment on the proposed budget</a:t>
            </a:r>
          </a:p>
          <a:p>
            <a:pPr lvl="2"/>
            <a:r>
              <a:rPr lang="en-US" sz="2000" dirty="0"/>
              <a:t>Public Hearing  on proposed use of State Revenue Sharing</a:t>
            </a:r>
          </a:p>
          <a:p>
            <a:pPr lvl="2"/>
            <a:r>
              <a:rPr lang="en-US" sz="2000" dirty="0"/>
              <a:t>Budget is presented by </a:t>
            </a:r>
            <a:r>
              <a:rPr lang="en-US" sz="2000" dirty="0" smtClean="0"/>
              <a:t>Budget Officer</a:t>
            </a:r>
            <a:endParaRPr lang="en-US" sz="2000" dirty="0"/>
          </a:p>
          <a:p>
            <a:pPr lvl="2"/>
            <a:r>
              <a:rPr lang="en-US" sz="2000" dirty="0"/>
              <a:t>Budget Committee asks questions, deliberates</a:t>
            </a:r>
            <a:r>
              <a:rPr lang="en-US" sz="2000" dirty="0" smtClean="0"/>
              <a:t>, revises as needed </a:t>
            </a:r>
            <a:r>
              <a:rPr lang="en-US" sz="2000" dirty="0"/>
              <a:t>and recommends approval of the budget in total amount of budget and levy taxes at the rate of $6.1038 per $1000. Motion approving use of State Revenue Sharing for XX purposes </a:t>
            </a:r>
            <a:endParaRPr lang="en-US" dirty="0"/>
          </a:p>
          <a:p>
            <a:pPr lvl="1"/>
            <a:r>
              <a:rPr lang="en-US" dirty="0"/>
              <a:t>May 19 – Budget Committee completes deliberations if not completed during first meeting</a:t>
            </a:r>
          </a:p>
          <a:p>
            <a:pPr>
              <a:buFont typeface="Arial" panose="020B0604020202020204" pitchFamily="34" charset="0"/>
              <a:buChar char="•"/>
            </a:pPr>
            <a:endParaRPr lang="en-US" sz="2400" dirty="0">
              <a:solidFill>
                <a:schemeClr val="accent2">
                  <a:lumMod val="75000"/>
                </a:schemeClr>
              </a:solidFill>
            </a:endParaRPr>
          </a:p>
        </p:txBody>
      </p:sp>
      <p:sp>
        <p:nvSpPr>
          <p:cNvPr id="7" name="Rectangle 2"/>
          <p:cNvSpPr txBox="1">
            <a:spLocks noChangeArrowheads="1"/>
          </p:cNvSpPr>
          <p:nvPr/>
        </p:nvSpPr>
        <p:spPr>
          <a:xfrm>
            <a:off x="303212" y="76200"/>
            <a:ext cx="10895170" cy="9144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Phases of the Budgeting Process</a:t>
            </a:r>
          </a:p>
        </p:txBody>
      </p:sp>
      <p:pic>
        <p:nvPicPr>
          <p:cNvPr id="10" name="Picture 9" descr="Image result for budget">
            <a:extLst>
              <a:ext uri="{FF2B5EF4-FFF2-40B4-BE49-F238E27FC236}">
                <a16:creationId xmlns="" xmlns:a16="http://schemas.microsoft.com/office/drawing/2014/main" id="{F5D33E2F-4944-41C2-AAEF-83AEB04F18B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516" b="16164"/>
          <a:stretch/>
        </p:blipFill>
        <p:spPr bwMode="auto">
          <a:xfrm rot="20739196">
            <a:off x="8332494" y="989899"/>
            <a:ext cx="2601853" cy="117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997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03212" y="76200"/>
            <a:ext cx="10895170" cy="9144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Phases of the Budgeting Process</a:t>
            </a:r>
          </a:p>
        </p:txBody>
      </p:sp>
      <p:graphicFrame>
        <p:nvGraphicFramePr>
          <p:cNvPr id="7" name="Content Placeholder 4"/>
          <p:cNvGraphicFramePr>
            <a:graphicFrameLocks/>
          </p:cNvGraphicFramePr>
          <p:nvPr>
            <p:extLst>
              <p:ext uri="{D42A27DB-BD31-4B8C-83A1-F6EECF244321}">
                <p14:modId xmlns:p14="http://schemas.microsoft.com/office/powerpoint/2010/main" val="4145181329"/>
              </p:ext>
            </p:extLst>
          </p:nvPr>
        </p:nvGraphicFramePr>
        <p:xfrm>
          <a:off x="1036608" y="1649083"/>
          <a:ext cx="10334445" cy="4675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513012" y="3154740"/>
            <a:ext cx="2514600" cy="1569660"/>
          </a:xfrm>
          <a:prstGeom prst="rect">
            <a:avLst/>
          </a:prstGeom>
          <a:noFill/>
        </p:spPr>
        <p:txBody>
          <a:bodyPr wrap="square" rtlCol="0">
            <a:spAutoFit/>
          </a:bodyPr>
          <a:lstStyle/>
          <a:p>
            <a:r>
              <a:rPr lang="en-US" sz="2400" b="1" dirty="0">
                <a:solidFill>
                  <a:prstClr val="black"/>
                </a:solidFill>
              </a:rPr>
              <a:t>Budget Adoption &amp;</a:t>
            </a:r>
            <a:br>
              <a:rPr lang="en-US" sz="2400" b="1" dirty="0">
                <a:solidFill>
                  <a:prstClr val="black"/>
                </a:solidFill>
              </a:rPr>
            </a:br>
            <a:r>
              <a:rPr lang="en-US" sz="2400" b="1" dirty="0">
                <a:solidFill>
                  <a:prstClr val="black"/>
                </a:solidFill>
              </a:rPr>
              <a:t>Property Taxes Certified</a:t>
            </a:r>
          </a:p>
        </p:txBody>
      </p:sp>
    </p:spTree>
    <p:extLst>
      <p:ext uri="{BB962C8B-B14F-4D97-AF65-F5344CB8AC3E}">
        <p14:creationId xmlns:p14="http://schemas.microsoft.com/office/powerpoint/2010/main" val="957032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Phases of the Budgeting Process</a:t>
            </a:r>
          </a:p>
        </p:txBody>
      </p:sp>
      <p:graphicFrame>
        <p:nvGraphicFramePr>
          <p:cNvPr id="7" name="Content Placeholder 4"/>
          <p:cNvGraphicFramePr>
            <a:graphicFrameLocks/>
          </p:cNvGraphicFramePr>
          <p:nvPr>
            <p:extLst>
              <p:ext uri="{D42A27DB-BD31-4B8C-83A1-F6EECF244321}">
                <p14:modId xmlns:p14="http://schemas.microsoft.com/office/powerpoint/2010/main" val="3191825847"/>
              </p:ext>
            </p:extLst>
          </p:nvPr>
        </p:nvGraphicFramePr>
        <p:xfrm>
          <a:off x="1036608" y="1649083"/>
          <a:ext cx="10334445" cy="4675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513012" y="3295471"/>
            <a:ext cx="2514600" cy="1200329"/>
          </a:xfrm>
          <a:prstGeom prst="rect">
            <a:avLst/>
          </a:prstGeom>
          <a:noFill/>
        </p:spPr>
        <p:txBody>
          <a:bodyPr wrap="square" rtlCol="0">
            <a:spAutoFit/>
          </a:bodyPr>
          <a:lstStyle/>
          <a:p>
            <a:r>
              <a:rPr lang="en-US" sz="2400" b="1" dirty="0">
                <a:solidFill>
                  <a:prstClr val="black"/>
                </a:solidFill>
              </a:rPr>
              <a:t>Changing the </a:t>
            </a:r>
            <a:br>
              <a:rPr lang="en-US" sz="2400" b="1" dirty="0">
                <a:solidFill>
                  <a:prstClr val="black"/>
                </a:solidFill>
              </a:rPr>
            </a:br>
            <a:r>
              <a:rPr lang="en-US" sz="2400" b="1" dirty="0">
                <a:solidFill>
                  <a:prstClr val="black"/>
                </a:solidFill>
              </a:rPr>
              <a:t>Adopted Budget</a:t>
            </a:r>
          </a:p>
        </p:txBody>
      </p:sp>
    </p:spTree>
    <p:extLst>
      <p:ext uri="{BB962C8B-B14F-4D97-AF65-F5344CB8AC3E}">
        <p14:creationId xmlns:p14="http://schemas.microsoft.com/office/powerpoint/2010/main" val="2362030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774370"/>
            <a:ext cx="10591800" cy="4245430"/>
          </a:xfrm>
          <a:solidFill>
            <a:schemeClr val="bg1"/>
          </a:solidFill>
        </p:spPr>
        <p:txBody>
          <a:bodyPr/>
          <a:lstStyle/>
          <a:p>
            <a:pPr>
              <a:buFont typeface="Arial" panose="020B0604020202020204" pitchFamily="34" charset="0"/>
              <a:buChar char="•"/>
            </a:pPr>
            <a:r>
              <a:rPr lang="en-US" sz="2400" dirty="0"/>
              <a:t>Fiscal Year </a:t>
            </a:r>
            <a:r>
              <a:rPr lang="en-US" sz="2400" dirty="0" smtClean="0"/>
              <a:t>2022-2023 </a:t>
            </a:r>
            <a:r>
              <a:rPr lang="en-US" sz="2400" dirty="0"/>
              <a:t>Budget Process </a:t>
            </a:r>
          </a:p>
          <a:p>
            <a:pPr lvl="1"/>
            <a:r>
              <a:rPr lang="en-US" dirty="0"/>
              <a:t>June 7 – City Council Meeting/URA Meeting</a:t>
            </a:r>
          </a:p>
          <a:p>
            <a:pPr lvl="2"/>
            <a:r>
              <a:rPr lang="en-US" sz="2000" dirty="0"/>
              <a:t>Public Hearing and comment on the proposed budget</a:t>
            </a:r>
          </a:p>
          <a:p>
            <a:pPr lvl="2"/>
            <a:r>
              <a:rPr lang="en-US" sz="2000" dirty="0"/>
              <a:t>Public Hearing  on proposed use of State Revenue Sharing</a:t>
            </a:r>
          </a:p>
          <a:p>
            <a:pPr lvl="2"/>
            <a:r>
              <a:rPr lang="en-US" sz="2000" dirty="0"/>
              <a:t>Motion approving use of State Revenue Sharing for XX purposes </a:t>
            </a:r>
          </a:p>
          <a:p>
            <a:pPr lvl="2"/>
            <a:r>
              <a:rPr lang="en-US" sz="2000" dirty="0"/>
              <a:t>Resolution adopting budget in total amount of budget, making appropriations and levying taxes at the rate of $6.1038 per $1000. </a:t>
            </a:r>
          </a:p>
        </p:txBody>
      </p:sp>
      <p:sp>
        <p:nvSpPr>
          <p:cNvPr id="7"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Phases of the Budgeting Process</a:t>
            </a:r>
          </a:p>
        </p:txBody>
      </p:sp>
      <p:pic>
        <p:nvPicPr>
          <p:cNvPr id="10" name="Picture 9" descr="Image result for budget">
            <a:extLst>
              <a:ext uri="{FF2B5EF4-FFF2-40B4-BE49-F238E27FC236}">
                <a16:creationId xmlns="" xmlns:a16="http://schemas.microsoft.com/office/drawing/2014/main" id="{F5D33E2F-4944-41C2-AAEF-83AEB04F18B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516" b="16164"/>
          <a:stretch/>
        </p:blipFill>
        <p:spPr bwMode="auto">
          <a:xfrm rot="20739196">
            <a:off x="8332494" y="989899"/>
            <a:ext cx="2601853" cy="117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308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3212" y="152400"/>
            <a:ext cx="10157354" cy="868362"/>
          </a:xfrm>
        </p:spPr>
        <p:txBody>
          <a:bodyPr/>
          <a:lstStyle/>
          <a:p>
            <a:pPr eaLnBrk="1" fontAlgn="auto" hangingPunct="1">
              <a:spcAft>
                <a:spcPts val="0"/>
              </a:spcAft>
              <a:defRPr/>
            </a:pPr>
            <a:r>
              <a:rPr lang="en-US" sz="4400" dirty="0"/>
              <a:t>Training Objectives </a:t>
            </a:r>
            <a:endParaRPr lang="en-US" sz="4400" dirty="0">
              <a:latin typeface="Book Antiqua" pitchFamily="18" charset="0"/>
            </a:endParaRPr>
          </a:p>
        </p:txBody>
      </p:sp>
      <p:sp>
        <p:nvSpPr>
          <p:cNvPr id="5"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79412" y="990600"/>
            <a:ext cx="10524026" cy="3505200"/>
          </a:xfrm>
          <a:solidFill>
            <a:schemeClr val="bg1"/>
          </a:solidFill>
        </p:spPr>
        <p:txBody>
          <a:bodyPr/>
          <a:lstStyle/>
          <a:p>
            <a:r>
              <a:rPr lang="en-US" sz="2400" dirty="0"/>
              <a:t>Purpose &amp; Objectives of the Budget </a:t>
            </a:r>
          </a:p>
          <a:p>
            <a:r>
              <a:rPr lang="en-US" sz="2400" dirty="0"/>
              <a:t>Who is </a:t>
            </a:r>
            <a:r>
              <a:rPr lang="en-US" sz="2400" dirty="0">
                <a:solidFill>
                  <a:schemeClr val="tx1"/>
                </a:solidFill>
              </a:rPr>
              <a:t>involved in the Budgeting Process </a:t>
            </a:r>
          </a:p>
          <a:p>
            <a:r>
              <a:rPr lang="en-US" sz="2400" dirty="0"/>
              <a:t>What to expect from your Budget Officer</a:t>
            </a:r>
            <a:endParaRPr lang="en-US" sz="2400" dirty="0">
              <a:solidFill>
                <a:schemeClr val="tx1"/>
              </a:solidFill>
            </a:endParaRPr>
          </a:p>
          <a:p>
            <a:r>
              <a:rPr lang="en-US" sz="2400" dirty="0">
                <a:solidFill>
                  <a:schemeClr val="tx1"/>
                </a:solidFill>
              </a:rPr>
              <a:t>Phases of the Budgeting Process (Understanding the Budgeting Process)</a:t>
            </a:r>
          </a:p>
          <a:p>
            <a:r>
              <a:rPr lang="en-US" sz="2400" dirty="0">
                <a:solidFill>
                  <a:schemeClr val="tx1"/>
                </a:solidFill>
              </a:rPr>
              <a:t>Elements of the Budget Document</a:t>
            </a:r>
          </a:p>
          <a:p>
            <a:r>
              <a:rPr lang="en-US" sz="2400" dirty="0"/>
              <a:t>Oregon Local Budget Law Basics</a:t>
            </a:r>
          </a:p>
          <a:p>
            <a:r>
              <a:rPr lang="en-US" sz="2400" dirty="0"/>
              <a:t>Best Practices in Adopting/Amending </a:t>
            </a:r>
            <a:r>
              <a:rPr lang="en-US" sz="2400" dirty="0" smtClean="0"/>
              <a:t>Budgets</a:t>
            </a:r>
          </a:p>
          <a:p>
            <a:r>
              <a:rPr lang="en-US" sz="2400" dirty="0" smtClean="0"/>
              <a:t>Answer your Questions</a:t>
            </a:r>
            <a:endParaRPr lang="en-US" sz="2400" dirty="0"/>
          </a:p>
        </p:txBody>
      </p:sp>
      <p:pic>
        <p:nvPicPr>
          <p:cNvPr id="6" name="Picture 4" descr="Image result for budget">
            <a:extLst>
              <a:ext uri="{FF2B5EF4-FFF2-40B4-BE49-F238E27FC236}">
                <a16:creationId xmlns="" xmlns:a16="http://schemas.microsoft.com/office/drawing/2014/main" id="{F5D33E2F-4944-41C2-AAEF-83AEB04F18B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516" b="16164"/>
          <a:stretch/>
        </p:blipFill>
        <p:spPr bwMode="auto">
          <a:xfrm rot="20739196">
            <a:off x="6789021" y="4582373"/>
            <a:ext cx="4014463" cy="180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816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E6D2DA7-33BE-47B1-A75D-AEC2D9BC84E7}"/>
              </a:ext>
            </a:extLst>
          </p:cNvPr>
          <p:cNvPicPr>
            <a:picLocks noChangeAspect="1"/>
          </p:cNvPicPr>
          <p:nvPr/>
        </p:nvPicPr>
        <p:blipFill rotWithShape="1">
          <a:blip r:embed="rId3"/>
          <a:srcRect l="11514" t="13849" r="64347" b="39153"/>
          <a:stretch/>
        </p:blipFill>
        <p:spPr>
          <a:xfrm>
            <a:off x="4646612" y="3211234"/>
            <a:ext cx="6613462" cy="3621366"/>
          </a:xfrm>
          <a:prstGeom prst="rect">
            <a:avLst/>
          </a:prstGeom>
        </p:spPr>
      </p:pic>
      <p:sp>
        <p:nvSpPr>
          <p:cNvPr id="9"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5029200" cy="4093030"/>
          </a:xfrm>
          <a:solidFill>
            <a:schemeClr val="bg1"/>
          </a:solidFill>
        </p:spPr>
        <p:txBody>
          <a:bodyPr/>
          <a:lstStyle/>
          <a:p>
            <a:pPr>
              <a:buFont typeface="Arial" panose="020B0604020202020204" pitchFamily="34" charset="0"/>
              <a:buChar char="•"/>
            </a:pPr>
            <a:r>
              <a:rPr lang="en-US" sz="2400" dirty="0"/>
              <a:t>Includes actual revenues and expenditures for the prior two years</a:t>
            </a:r>
          </a:p>
          <a:p>
            <a:pPr>
              <a:buFont typeface="Arial" panose="020B0604020202020204" pitchFamily="34" charset="0"/>
              <a:buChar char="•"/>
            </a:pPr>
            <a:r>
              <a:rPr lang="en-US" sz="2400" dirty="0"/>
              <a:t>Current budget revenues and expenditures</a:t>
            </a:r>
          </a:p>
          <a:p>
            <a:pPr>
              <a:buFont typeface="Arial" panose="020B0604020202020204" pitchFamily="34" charset="0"/>
              <a:buChar char="•"/>
            </a:pPr>
            <a:r>
              <a:rPr lang="en-US" sz="2400" dirty="0"/>
              <a:t>Proposed Budget</a:t>
            </a:r>
          </a:p>
          <a:p>
            <a:pPr>
              <a:buFont typeface="Arial" panose="020B0604020202020204" pitchFamily="34" charset="0"/>
              <a:buChar char="•"/>
            </a:pPr>
            <a:r>
              <a:rPr lang="en-US" sz="2400" dirty="0"/>
              <a:t>Column Approved by Budget Committee</a:t>
            </a:r>
          </a:p>
          <a:p>
            <a:pPr>
              <a:buFont typeface="Arial" panose="020B0604020202020204" pitchFamily="34" charset="0"/>
              <a:buChar char="•"/>
            </a:pPr>
            <a:r>
              <a:rPr lang="en-US" sz="2400" dirty="0"/>
              <a:t>Column Adopted by Governing Body</a:t>
            </a:r>
          </a:p>
          <a:p>
            <a:pPr>
              <a:buFont typeface="Arial" panose="020B0604020202020204" pitchFamily="34" charset="0"/>
              <a:buChar char="•"/>
            </a:pPr>
            <a:endParaRPr lang="en-US" sz="2400" dirty="0">
              <a:solidFill>
                <a:schemeClr val="accent2">
                  <a:lumMod val="75000"/>
                </a:schemeClr>
              </a:solidFill>
            </a:endParaRPr>
          </a:p>
        </p:txBody>
      </p:sp>
      <p:sp>
        <p:nvSpPr>
          <p:cNvPr id="6"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Elements of the Budget Document</a:t>
            </a:r>
          </a:p>
        </p:txBody>
      </p:sp>
      <p:pic>
        <p:nvPicPr>
          <p:cNvPr id="8" name="Picture 7" descr="Image result for budget">
            <a:extLst>
              <a:ext uri="{FF2B5EF4-FFF2-40B4-BE49-F238E27FC236}">
                <a16:creationId xmlns="" xmlns:a16="http://schemas.microsoft.com/office/drawing/2014/main" id="{F5D33E2F-4944-41C2-AAEF-83AEB04F18B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16" b="16164"/>
          <a:stretch/>
        </p:blipFill>
        <p:spPr bwMode="auto">
          <a:xfrm rot="20739196">
            <a:off x="8332494" y="989899"/>
            <a:ext cx="2601853" cy="117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277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8153400" cy="609600"/>
          </a:xfrm>
          <a:solidFill>
            <a:schemeClr val="bg1"/>
          </a:solidFill>
        </p:spPr>
        <p:txBody>
          <a:bodyPr/>
          <a:lstStyle/>
          <a:p>
            <a:pPr>
              <a:buFont typeface="Arial" panose="020B0604020202020204" pitchFamily="34" charset="0"/>
              <a:buChar char="•"/>
            </a:pPr>
            <a:r>
              <a:rPr lang="en-US" sz="2400" dirty="0"/>
              <a:t>Budget Resources:  </a:t>
            </a:r>
            <a:r>
              <a:rPr lang="en-US" sz="2400" dirty="0">
                <a:solidFill>
                  <a:srgbClr val="753E3E"/>
                </a:solidFill>
              </a:rPr>
              <a:t>Fund Accounting</a:t>
            </a:r>
          </a:p>
        </p:txBody>
      </p:sp>
      <p:sp>
        <p:nvSpPr>
          <p:cNvPr id="5" name="Content Placeholder 2">
            <a:extLst>
              <a:ext uri="{FF2B5EF4-FFF2-40B4-BE49-F238E27FC236}">
                <a16:creationId xmlns="" xmlns:a16="http://schemas.microsoft.com/office/drawing/2014/main" id="{2CFF1DB3-8E54-4D35-863E-37732751BAA1}"/>
              </a:ext>
            </a:extLst>
          </p:cNvPr>
          <p:cNvSpPr txBox="1">
            <a:spLocks/>
          </p:cNvSpPr>
          <p:nvPr/>
        </p:nvSpPr>
        <p:spPr bwMode="auto">
          <a:xfrm>
            <a:off x="608012" y="1600200"/>
            <a:ext cx="10363200" cy="41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E68422"/>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46648"/>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63891F"/>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Font typeface="Arial" charset="0"/>
              <a:buNone/>
            </a:pPr>
            <a:endParaRPr lang="en-US" sz="2400" dirty="0"/>
          </a:p>
          <a:p>
            <a:pPr marL="0" indent="0">
              <a:buFont typeface="Arial" charset="0"/>
              <a:buNone/>
            </a:pPr>
            <a:r>
              <a:rPr lang="en-US" sz="2400" dirty="0"/>
              <a:t>	Beginning Fund Balance		</a:t>
            </a:r>
            <a:r>
              <a:rPr lang="en-US" sz="2400" dirty="0" smtClean="0"/>
              <a:t>  $</a:t>
            </a:r>
            <a:r>
              <a:rPr lang="en-US" sz="2400" dirty="0"/>
              <a:t>2,000,000</a:t>
            </a:r>
          </a:p>
          <a:p>
            <a:pPr marL="0" indent="0">
              <a:buFont typeface="Arial" charset="0"/>
              <a:buNone/>
            </a:pPr>
            <a:r>
              <a:rPr lang="en-US" sz="2400" dirty="0"/>
              <a:t>	</a:t>
            </a:r>
          </a:p>
          <a:p>
            <a:pPr marL="0" indent="0">
              <a:buFont typeface="Arial" charset="0"/>
              <a:buNone/>
            </a:pPr>
            <a:r>
              <a:rPr lang="en-US" sz="2400" dirty="0"/>
              <a:t>	Resources				+$3,000,000</a:t>
            </a:r>
          </a:p>
          <a:p>
            <a:pPr marL="0" indent="0">
              <a:buFont typeface="Arial" charset="0"/>
              <a:buNone/>
            </a:pPr>
            <a:endParaRPr lang="en-US" sz="2400" dirty="0"/>
          </a:p>
          <a:p>
            <a:pPr marL="0" indent="0">
              <a:buFont typeface="Arial" charset="0"/>
              <a:buNone/>
            </a:pPr>
            <a:r>
              <a:rPr lang="en-US" sz="2400" dirty="0"/>
              <a:t>	Requirements				</a:t>
            </a:r>
            <a:r>
              <a:rPr lang="en-US" sz="2400" dirty="0" smtClean="0"/>
              <a:t> -$</a:t>
            </a:r>
            <a:r>
              <a:rPr lang="en-US" sz="2400" dirty="0"/>
              <a:t>4,000,000</a:t>
            </a:r>
          </a:p>
          <a:p>
            <a:pPr marL="0" indent="0">
              <a:buFont typeface="Arial" charset="0"/>
              <a:buNone/>
            </a:pPr>
            <a:endParaRPr lang="en-US" sz="2400" dirty="0"/>
          </a:p>
          <a:p>
            <a:pPr marL="0" indent="0">
              <a:buFont typeface="Arial" charset="0"/>
              <a:buNone/>
            </a:pPr>
            <a:r>
              <a:rPr lang="en-US" sz="2400" dirty="0"/>
              <a:t>	Ending Fund Balance			</a:t>
            </a:r>
            <a:r>
              <a:rPr lang="en-US" sz="2400" dirty="0" smtClean="0"/>
              <a:t>  $</a:t>
            </a:r>
            <a:r>
              <a:rPr lang="en-US" sz="2400" dirty="0"/>
              <a:t>1,000,000</a:t>
            </a:r>
          </a:p>
        </p:txBody>
      </p:sp>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Elements of the Budget Document</a:t>
            </a:r>
          </a:p>
        </p:txBody>
      </p:sp>
    </p:spTree>
    <p:extLst>
      <p:ext uri="{BB962C8B-B14F-4D97-AF65-F5344CB8AC3E}">
        <p14:creationId xmlns:p14="http://schemas.microsoft.com/office/powerpoint/2010/main" val="1982012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10744200" cy="3352800"/>
          </a:xfrm>
          <a:solidFill>
            <a:schemeClr val="bg1"/>
          </a:solidFill>
        </p:spPr>
        <p:txBody>
          <a:bodyPr/>
          <a:lstStyle/>
          <a:p>
            <a:pPr>
              <a:buFont typeface="Arial" panose="020B0604020202020204" pitchFamily="34" charset="0"/>
              <a:buChar char="•"/>
            </a:pPr>
            <a:r>
              <a:rPr lang="en-US" sz="2400" dirty="0"/>
              <a:t>Budget Resources:  </a:t>
            </a:r>
            <a:r>
              <a:rPr lang="en-US" sz="2400" dirty="0">
                <a:solidFill>
                  <a:srgbClr val="753E3E"/>
                </a:solidFill>
              </a:rPr>
              <a:t>Fund Accounting: Why we can’t just fix things?</a:t>
            </a:r>
          </a:p>
          <a:p>
            <a:pPr lvl="1">
              <a:buFont typeface="Arial" panose="020B0604020202020204" pitchFamily="34" charset="0"/>
              <a:buChar char="•"/>
            </a:pPr>
            <a:r>
              <a:rPr lang="en-US" dirty="0">
                <a:solidFill>
                  <a:srgbClr val="000000"/>
                </a:solidFill>
              </a:rPr>
              <a:t>Restricted funds</a:t>
            </a:r>
          </a:p>
          <a:p>
            <a:pPr lvl="2"/>
            <a:r>
              <a:rPr lang="en-US" sz="2200" dirty="0">
                <a:solidFill>
                  <a:srgbClr val="000000"/>
                </a:solidFill>
              </a:rPr>
              <a:t>Revenues </a:t>
            </a:r>
            <a:r>
              <a:rPr lang="en-US" sz="2200" dirty="0" smtClean="0">
                <a:solidFill>
                  <a:srgbClr val="000000"/>
                </a:solidFill>
              </a:rPr>
              <a:t>are spent </a:t>
            </a:r>
            <a:r>
              <a:rPr lang="en-US" sz="2200" dirty="0">
                <a:solidFill>
                  <a:srgbClr val="000000"/>
                </a:solidFill>
              </a:rPr>
              <a:t>only on items related to</a:t>
            </a:r>
            <a:r>
              <a:rPr lang="en-US" sz="2200" i="1" dirty="0">
                <a:solidFill>
                  <a:srgbClr val="000000"/>
                </a:solidFill>
              </a:rPr>
              <a:t> </a:t>
            </a:r>
            <a:r>
              <a:rPr lang="en-US" sz="2200" dirty="0">
                <a:solidFill>
                  <a:srgbClr val="000000"/>
                </a:solidFill>
              </a:rPr>
              <a:t>that specific fund, </a:t>
            </a:r>
            <a:r>
              <a:rPr lang="en-US" sz="2200" i="1" dirty="0">
                <a:solidFill>
                  <a:srgbClr val="000000"/>
                </a:solidFill>
              </a:rPr>
              <a:t>regardless of what the City’s greatest needs are</a:t>
            </a:r>
          </a:p>
          <a:p>
            <a:pPr lvl="1">
              <a:buFont typeface="Arial" panose="020B0604020202020204" pitchFamily="34" charset="0"/>
              <a:buChar char="•"/>
            </a:pPr>
            <a:r>
              <a:rPr lang="en-US" dirty="0">
                <a:solidFill>
                  <a:srgbClr val="000000"/>
                </a:solidFill>
              </a:rPr>
              <a:t>If the appropriate fund doesn’t have the $, we can’t afford it – </a:t>
            </a:r>
            <a:r>
              <a:rPr lang="en-US" i="1" dirty="0">
                <a:solidFill>
                  <a:srgbClr val="000000"/>
                </a:solidFill>
              </a:rPr>
              <a:t>regardless of how much $ is in the City’s other funds</a:t>
            </a: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0" y="3733800"/>
            <a:ext cx="1124521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Elements of the Budget Document</a:t>
            </a:r>
          </a:p>
        </p:txBody>
      </p:sp>
    </p:spTree>
    <p:extLst>
      <p:ext uri="{BB962C8B-B14F-4D97-AF65-F5344CB8AC3E}">
        <p14:creationId xmlns:p14="http://schemas.microsoft.com/office/powerpoint/2010/main" val="1172036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uncle sam tax">
            <a:extLst>
              <a:ext uri="{FF2B5EF4-FFF2-40B4-BE49-F238E27FC236}">
                <a16:creationId xmlns="" xmlns:a16="http://schemas.microsoft.com/office/drawing/2014/main" id="{A5161BF5-E5CD-4282-8B7B-C9983CFFAA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99" r="13420"/>
          <a:stretch/>
        </p:blipFill>
        <p:spPr bwMode="auto">
          <a:xfrm>
            <a:off x="7923212" y="1889504"/>
            <a:ext cx="3352799" cy="495579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914400"/>
            <a:ext cx="7696200" cy="5791200"/>
          </a:xfrm>
          <a:solidFill>
            <a:schemeClr val="bg1"/>
          </a:solidFill>
        </p:spPr>
        <p:txBody>
          <a:bodyPr/>
          <a:lstStyle/>
          <a:p>
            <a:pPr>
              <a:buFont typeface="Arial" panose="020B0604020202020204" pitchFamily="34" charset="0"/>
              <a:buChar char="•"/>
            </a:pPr>
            <a:r>
              <a:rPr lang="en-US" sz="2400" u="sng" dirty="0"/>
              <a:t>Budget Resources:</a:t>
            </a:r>
          </a:p>
          <a:p>
            <a:pPr lvl="1"/>
            <a:r>
              <a:rPr lang="en-US" sz="2400" dirty="0"/>
              <a:t>Local governments estimate and budget all anticipated resources, including</a:t>
            </a:r>
          </a:p>
          <a:p>
            <a:pPr lvl="2"/>
            <a:r>
              <a:rPr lang="en-US" sz="2200" dirty="0" smtClean="0"/>
              <a:t>Beginning Fund Balance</a:t>
            </a:r>
            <a:endParaRPr lang="en-US" sz="2200" dirty="0"/>
          </a:p>
          <a:p>
            <a:pPr lvl="2"/>
            <a:r>
              <a:rPr lang="en-US" sz="2200" dirty="0"/>
              <a:t>Taxes</a:t>
            </a:r>
          </a:p>
          <a:p>
            <a:pPr lvl="2"/>
            <a:r>
              <a:rPr lang="en-US" sz="2200" dirty="0"/>
              <a:t>Franchise Fees</a:t>
            </a:r>
          </a:p>
          <a:p>
            <a:pPr lvl="2"/>
            <a:r>
              <a:rPr lang="en-US" sz="2200" dirty="0"/>
              <a:t>Fines and Forfeitures</a:t>
            </a:r>
          </a:p>
          <a:p>
            <a:pPr lvl="2"/>
            <a:r>
              <a:rPr lang="en-US" sz="2200" dirty="0"/>
              <a:t>Charges for </a:t>
            </a:r>
            <a:r>
              <a:rPr lang="en-US" sz="2200" dirty="0" smtClean="0"/>
              <a:t>Services</a:t>
            </a:r>
          </a:p>
          <a:p>
            <a:pPr lvl="2"/>
            <a:r>
              <a:rPr lang="en-US" sz="2200" dirty="0" smtClean="0"/>
              <a:t>Grants</a:t>
            </a:r>
            <a:endParaRPr lang="en-US" sz="2200" dirty="0"/>
          </a:p>
          <a:p>
            <a:pPr lvl="2"/>
            <a:r>
              <a:rPr lang="en-US" sz="2200" dirty="0"/>
              <a:t>Interest Income</a:t>
            </a:r>
          </a:p>
          <a:p>
            <a:pPr lvl="2"/>
            <a:r>
              <a:rPr lang="en-US" sz="2200" dirty="0" smtClean="0"/>
              <a:t>Intergovernmental Revenues</a:t>
            </a:r>
            <a:endParaRPr lang="en-US" sz="2200" dirty="0"/>
          </a:p>
          <a:p>
            <a:pPr lvl="2"/>
            <a:r>
              <a:rPr lang="en-US" sz="2200" dirty="0"/>
              <a:t>Transfers In and Interfund Loans</a:t>
            </a:r>
          </a:p>
          <a:p>
            <a:pPr lvl="2"/>
            <a:r>
              <a:rPr lang="en-US" sz="2200" dirty="0"/>
              <a:t>Licenses, Fees and Permits</a:t>
            </a:r>
          </a:p>
          <a:p>
            <a:pPr lvl="2"/>
            <a:r>
              <a:rPr lang="en-US" sz="2200" dirty="0"/>
              <a:t>Miscellaneous Revenue</a:t>
            </a:r>
          </a:p>
          <a:p>
            <a:pPr>
              <a:buFont typeface="Arial" panose="020B0604020202020204" pitchFamily="34" charset="0"/>
              <a:buChar char="•"/>
            </a:pPr>
            <a:endParaRPr lang="en-US" sz="2400" dirty="0">
              <a:solidFill>
                <a:schemeClr val="accent2">
                  <a:lumMod val="75000"/>
                </a:schemeClr>
              </a:solidFill>
            </a:endParaRPr>
          </a:p>
        </p:txBody>
      </p:sp>
      <p:sp>
        <p:nvSpPr>
          <p:cNvPr id="11"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Elements of the Budget Document</a:t>
            </a:r>
          </a:p>
        </p:txBody>
      </p:sp>
    </p:spTree>
    <p:extLst>
      <p:ext uri="{BB962C8B-B14F-4D97-AF65-F5344CB8AC3E}">
        <p14:creationId xmlns:p14="http://schemas.microsoft.com/office/powerpoint/2010/main" val="2899166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8229600" cy="5236030"/>
          </a:xfrm>
          <a:solidFill>
            <a:schemeClr val="bg1"/>
          </a:solidFill>
        </p:spPr>
        <p:txBody>
          <a:bodyPr/>
          <a:lstStyle/>
          <a:p>
            <a:pPr>
              <a:buFont typeface="Arial" panose="020B0604020202020204" pitchFamily="34" charset="0"/>
              <a:buChar char="•"/>
            </a:pPr>
            <a:r>
              <a:rPr lang="en-US" sz="2400" dirty="0"/>
              <a:t>Budget Resources:  </a:t>
            </a:r>
            <a:r>
              <a:rPr lang="en-US" sz="2400" dirty="0">
                <a:solidFill>
                  <a:srgbClr val="753E3E"/>
                </a:solidFill>
              </a:rPr>
              <a:t>Considerations for expanding –</a:t>
            </a:r>
          </a:p>
          <a:p>
            <a:pPr lvl="1">
              <a:buFont typeface="Arial" panose="020B0604020202020204" pitchFamily="34" charset="0"/>
              <a:buChar char="•"/>
            </a:pPr>
            <a:r>
              <a:rPr lang="en-US" sz="2400" dirty="0"/>
              <a:t>How effective and efficient </a:t>
            </a:r>
            <a:r>
              <a:rPr lang="en-US" sz="2400" dirty="0" smtClean="0"/>
              <a:t>are </a:t>
            </a:r>
            <a:r>
              <a:rPr lang="en-US" sz="2400" dirty="0"/>
              <a:t>revenue collection?</a:t>
            </a:r>
          </a:p>
          <a:p>
            <a:pPr lvl="1">
              <a:buFont typeface="Arial" panose="020B0604020202020204" pitchFamily="34" charset="0"/>
              <a:buChar char="•"/>
            </a:pPr>
            <a:r>
              <a:rPr lang="en-US" sz="2400" dirty="0"/>
              <a:t>Are unfair burdens placed on those who can least afford the charge?</a:t>
            </a:r>
          </a:p>
          <a:p>
            <a:pPr lvl="1">
              <a:buFont typeface="Arial" panose="020B0604020202020204" pitchFamily="34" charset="0"/>
              <a:buChar char="•"/>
            </a:pPr>
            <a:r>
              <a:rPr lang="en-US" sz="2400" dirty="0"/>
              <a:t>Can people reduce consumption to avoid the burden?</a:t>
            </a:r>
          </a:p>
          <a:p>
            <a:pPr lvl="1">
              <a:buFont typeface="Arial" panose="020B0604020202020204" pitchFamily="34" charset="0"/>
              <a:buChar char="•"/>
            </a:pPr>
            <a:r>
              <a:rPr lang="en-US" sz="2400" dirty="0"/>
              <a:t>Are costs covered?</a:t>
            </a:r>
          </a:p>
          <a:p>
            <a:pPr lvl="1">
              <a:buFont typeface="Arial" panose="020B0604020202020204" pitchFamily="34" charset="0"/>
              <a:buChar char="•"/>
            </a:pPr>
            <a:r>
              <a:rPr lang="en-US" sz="2400" dirty="0"/>
              <a:t>How do you sell the need to raise revenue to the public?</a:t>
            </a:r>
          </a:p>
          <a:p>
            <a:pPr>
              <a:buFont typeface="Arial" panose="020B0604020202020204" pitchFamily="34" charset="0"/>
              <a:buChar char="•"/>
            </a:pPr>
            <a:endParaRPr lang="en-US" sz="2400" dirty="0">
              <a:solidFill>
                <a:schemeClr val="accent2">
                  <a:lumMod val="75000"/>
                </a:schemeClr>
              </a:solidFill>
            </a:endParaRPr>
          </a:p>
        </p:txBody>
      </p:sp>
      <p:pic>
        <p:nvPicPr>
          <p:cNvPr id="5" name="Picture 2" descr="Image result for revenue">
            <a:extLst>
              <a:ext uri="{FF2B5EF4-FFF2-40B4-BE49-F238E27FC236}">
                <a16:creationId xmlns="" xmlns:a16="http://schemas.microsoft.com/office/drawing/2014/main" id="{3145EAEE-F488-4758-8E8E-EF60F6B98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412" y="2655188"/>
            <a:ext cx="7773988" cy="42028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Elements of the Budget Document</a:t>
            </a:r>
          </a:p>
        </p:txBody>
      </p:sp>
    </p:spTree>
    <p:extLst>
      <p:ext uri="{BB962C8B-B14F-4D97-AF65-F5344CB8AC3E}">
        <p14:creationId xmlns:p14="http://schemas.microsoft.com/office/powerpoint/2010/main" val="1558621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10668000" cy="4702630"/>
          </a:xfrm>
          <a:solidFill>
            <a:schemeClr val="bg1"/>
          </a:solidFill>
        </p:spPr>
        <p:txBody>
          <a:bodyPr/>
          <a:lstStyle/>
          <a:p>
            <a:pPr>
              <a:buFont typeface="Arial" panose="020B0604020202020204" pitchFamily="34" charset="0"/>
              <a:buChar char="•"/>
            </a:pPr>
            <a:r>
              <a:rPr lang="en-US" sz="2400" dirty="0"/>
              <a:t>Budget Resources:  </a:t>
            </a:r>
            <a:r>
              <a:rPr lang="en-US" sz="2400" dirty="0">
                <a:solidFill>
                  <a:srgbClr val="753E3E"/>
                </a:solidFill>
              </a:rPr>
              <a:t>Types of Property Taxes: Local Option </a:t>
            </a:r>
            <a:r>
              <a:rPr lang="en-US" sz="2400" dirty="0" smtClean="0">
                <a:solidFill>
                  <a:srgbClr val="753E3E"/>
                </a:solidFill>
              </a:rPr>
              <a:t>Levy </a:t>
            </a:r>
            <a:r>
              <a:rPr lang="en-US" sz="2400" dirty="0">
                <a:solidFill>
                  <a:srgbClr val="753E3E"/>
                </a:solidFill>
              </a:rPr>
              <a:t>–</a:t>
            </a:r>
          </a:p>
          <a:p>
            <a:pPr lvl="1">
              <a:buFont typeface="Arial" panose="020B0604020202020204" pitchFamily="34" charset="0"/>
              <a:buChar char="•"/>
            </a:pPr>
            <a:r>
              <a:rPr lang="en-US" sz="2400" dirty="0">
                <a:solidFill>
                  <a:schemeClr val="tx1"/>
                </a:solidFill>
              </a:rPr>
              <a:t>Local government asks voters to approve a local option </a:t>
            </a:r>
            <a:r>
              <a:rPr lang="en-US" sz="2400" dirty="0" smtClean="0">
                <a:solidFill>
                  <a:schemeClr val="tx1"/>
                </a:solidFill>
              </a:rPr>
              <a:t>levy</a:t>
            </a:r>
            <a:endParaRPr lang="en-US" sz="2400" dirty="0">
              <a:solidFill>
                <a:schemeClr val="tx1"/>
              </a:solidFill>
            </a:endParaRPr>
          </a:p>
          <a:p>
            <a:pPr lvl="1">
              <a:buFont typeface="Arial" panose="020B0604020202020204" pitchFamily="34" charset="0"/>
              <a:buChar char="•"/>
            </a:pPr>
            <a:r>
              <a:rPr lang="en-US" sz="2400" dirty="0">
                <a:solidFill>
                  <a:schemeClr val="tx1"/>
                </a:solidFill>
              </a:rPr>
              <a:t>Authority can be given as a dollar amount (that must be the same every year) or as a rate</a:t>
            </a:r>
          </a:p>
          <a:p>
            <a:pPr lvl="1">
              <a:buFont typeface="Arial" panose="020B0604020202020204" pitchFamily="34" charset="0"/>
              <a:buChar char="•"/>
            </a:pPr>
            <a:r>
              <a:rPr lang="en-US" sz="2400" dirty="0">
                <a:solidFill>
                  <a:schemeClr val="tx1"/>
                </a:solidFill>
              </a:rPr>
              <a:t>Subject to the constitutional limits of Measure 5 and are reduced before any other taxes</a:t>
            </a:r>
          </a:p>
          <a:p>
            <a:pPr lvl="1">
              <a:buFont typeface="Arial" panose="020B0604020202020204" pitchFamily="34" charset="0"/>
              <a:buChar char="•"/>
            </a:pPr>
            <a:r>
              <a:rPr lang="en-US" sz="2400" dirty="0">
                <a:solidFill>
                  <a:schemeClr val="tx1"/>
                </a:solidFill>
              </a:rPr>
              <a:t>Can be used for </a:t>
            </a:r>
          </a:p>
          <a:p>
            <a:pPr lvl="2"/>
            <a:r>
              <a:rPr lang="en-US" sz="2400" dirty="0"/>
              <a:t>general operations – can be imposed from 1-5 years</a:t>
            </a:r>
          </a:p>
          <a:p>
            <a:pPr lvl="2"/>
            <a:r>
              <a:rPr lang="en-US" sz="2400" dirty="0"/>
              <a:t>A specific purpose</a:t>
            </a:r>
          </a:p>
          <a:p>
            <a:pPr lvl="2"/>
            <a:r>
              <a:rPr lang="en-US" sz="2400" dirty="0"/>
              <a:t>Capital projects – imposed for the expected useful life of the capital asset to be purchased/built or 10 years, whichever is less</a:t>
            </a:r>
          </a:p>
          <a:p>
            <a:pPr>
              <a:buFont typeface="Arial" panose="020B0604020202020204" pitchFamily="34" charset="0"/>
              <a:buChar char="•"/>
            </a:pPr>
            <a:endParaRPr lang="en-US" sz="2400" dirty="0">
              <a:solidFill>
                <a:srgbClr val="753E3E"/>
              </a:solidFill>
            </a:endParaRPr>
          </a:p>
        </p:txBody>
      </p:sp>
      <p:sp>
        <p:nvSpPr>
          <p:cNvPr id="11"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Elements of the Budget Document</a:t>
            </a:r>
          </a:p>
        </p:txBody>
      </p:sp>
    </p:spTree>
    <p:extLst>
      <p:ext uri="{BB962C8B-B14F-4D97-AF65-F5344CB8AC3E}">
        <p14:creationId xmlns:p14="http://schemas.microsoft.com/office/powerpoint/2010/main" val="2698752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10668000" cy="4702630"/>
          </a:xfrm>
          <a:solidFill>
            <a:schemeClr val="bg1"/>
          </a:solidFill>
        </p:spPr>
        <p:txBody>
          <a:bodyPr/>
          <a:lstStyle/>
          <a:p>
            <a:pPr>
              <a:buFont typeface="Arial" panose="020B0604020202020204" pitchFamily="34" charset="0"/>
              <a:buChar char="•"/>
            </a:pPr>
            <a:r>
              <a:rPr lang="en-US" sz="2400" dirty="0"/>
              <a:t>Budget Resources:  </a:t>
            </a:r>
            <a:r>
              <a:rPr lang="en-US" sz="2400" dirty="0">
                <a:solidFill>
                  <a:srgbClr val="753E3E"/>
                </a:solidFill>
              </a:rPr>
              <a:t>Types of Property Taxes: Bonded Debt Taxes</a:t>
            </a:r>
          </a:p>
          <a:p>
            <a:pPr lvl="1">
              <a:buFont typeface="Arial" panose="020B0604020202020204" pitchFamily="34" charset="0"/>
              <a:buChar char="•"/>
            </a:pPr>
            <a:r>
              <a:rPr lang="en-US" sz="2400" dirty="0">
                <a:solidFill>
                  <a:schemeClr val="tx1"/>
                </a:solidFill>
              </a:rPr>
              <a:t>Local governments can impose taxes for general obligation (GO) bond principal and interest without </a:t>
            </a:r>
            <a:r>
              <a:rPr lang="en-US" sz="2400" dirty="0" smtClean="0">
                <a:solidFill>
                  <a:schemeClr val="tx1"/>
                </a:solidFill>
              </a:rPr>
              <a:t>getting voter approval every year</a:t>
            </a:r>
            <a:endParaRPr lang="en-US" sz="2400" dirty="0">
              <a:solidFill>
                <a:schemeClr val="tx1"/>
              </a:solidFill>
            </a:endParaRPr>
          </a:p>
          <a:p>
            <a:pPr lvl="1">
              <a:buFont typeface="Arial" panose="020B0604020202020204" pitchFamily="34" charset="0"/>
              <a:buChar char="•"/>
            </a:pPr>
            <a:r>
              <a:rPr lang="en-US" sz="2400" dirty="0">
                <a:solidFill>
                  <a:schemeClr val="tx1"/>
                </a:solidFill>
              </a:rPr>
              <a:t>Amount is limited to the payment of principal and interest necessary to retire the bonds</a:t>
            </a:r>
          </a:p>
          <a:p>
            <a:pPr lvl="1">
              <a:buFont typeface="Arial" panose="020B0604020202020204" pitchFamily="34" charset="0"/>
              <a:buChar char="•"/>
            </a:pPr>
            <a:r>
              <a:rPr lang="en-US" sz="2400" dirty="0">
                <a:solidFill>
                  <a:schemeClr val="tx1"/>
                </a:solidFill>
              </a:rPr>
              <a:t>Taxes to repay GO bonds are not subject to Measure 5</a:t>
            </a:r>
          </a:p>
          <a:p>
            <a:pPr>
              <a:buFont typeface="Arial" panose="020B0604020202020204" pitchFamily="34" charset="0"/>
              <a:buChar char="•"/>
            </a:pPr>
            <a:endParaRPr lang="en-US" sz="2400" dirty="0">
              <a:solidFill>
                <a:srgbClr val="753E3E"/>
              </a:solidFill>
            </a:endParaRPr>
          </a:p>
        </p:txBody>
      </p:sp>
      <p:sp>
        <p:nvSpPr>
          <p:cNvPr id="4"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Elements of the Budget Document</a:t>
            </a:r>
          </a:p>
        </p:txBody>
      </p:sp>
    </p:spTree>
    <p:extLst>
      <p:ext uri="{BB962C8B-B14F-4D97-AF65-F5344CB8AC3E}">
        <p14:creationId xmlns:p14="http://schemas.microsoft.com/office/powerpoint/2010/main" val="781051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8077200" cy="5105400"/>
          </a:xfrm>
          <a:solidFill>
            <a:schemeClr val="bg1"/>
          </a:solidFill>
        </p:spPr>
        <p:txBody>
          <a:bodyPr/>
          <a:lstStyle/>
          <a:p>
            <a:pPr>
              <a:buFont typeface="Arial" panose="020B0604020202020204" pitchFamily="34" charset="0"/>
              <a:buChar char="•"/>
            </a:pPr>
            <a:r>
              <a:rPr lang="en-US" sz="2400" u="sng" dirty="0"/>
              <a:t>Budget Requirements</a:t>
            </a:r>
            <a:endParaRPr lang="en-US" sz="2400" u="sng" dirty="0">
              <a:solidFill>
                <a:srgbClr val="753E3E"/>
              </a:solidFill>
            </a:endParaRPr>
          </a:p>
          <a:p>
            <a:pPr lvl="1">
              <a:buFont typeface="Arial" panose="020B0604020202020204" pitchFamily="34" charset="0"/>
              <a:buChar char="•"/>
            </a:pPr>
            <a:r>
              <a:rPr lang="en-US" sz="2400" dirty="0">
                <a:solidFill>
                  <a:schemeClr val="tx1"/>
                </a:solidFill>
              </a:rPr>
              <a:t>Personnel Services </a:t>
            </a:r>
          </a:p>
          <a:p>
            <a:pPr lvl="1">
              <a:buFont typeface="Arial" panose="020B0604020202020204" pitchFamily="34" charset="0"/>
              <a:buChar char="•"/>
            </a:pPr>
            <a:r>
              <a:rPr lang="en-US" sz="2400" dirty="0">
                <a:solidFill>
                  <a:schemeClr val="tx1"/>
                </a:solidFill>
              </a:rPr>
              <a:t>Materials and Services </a:t>
            </a:r>
          </a:p>
          <a:p>
            <a:pPr lvl="1">
              <a:buFont typeface="Arial" panose="020B0604020202020204" pitchFamily="34" charset="0"/>
              <a:buChar char="•"/>
            </a:pPr>
            <a:r>
              <a:rPr lang="en-US" sz="2400" dirty="0">
                <a:solidFill>
                  <a:schemeClr val="tx1"/>
                </a:solidFill>
              </a:rPr>
              <a:t>Capital Outlay </a:t>
            </a:r>
          </a:p>
          <a:p>
            <a:pPr lvl="1">
              <a:buFont typeface="Arial" panose="020B0604020202020204" pitchFamily="34" charset="0"/>
              <a:buChar char="•"/>
            </a:pPr>
            <a:r>
              <a:rPr lang="en-US" sz="2400" dirty="0">
                <a:solidFill>
                  <a:schemeClr val="tx1"/>
                </a:solidFill>
              </a:rPr>
              <a:t>Debt Service </a:t>
            </a:r>
          </a:p>
          <a:p>
            <a:pPr lvl="1">
              <a:buFont typeface="Arial" panose="020B0604020202020204" pitchFamily="34" charset="0"/>
              <a:buChar char="•"/>
            </a:pPr>
            <a:r>
              <a:rPr lang="en-US" sz="2400" dirty="0"/>
              <a:t>Transfers Out</a:t>
            </a:r>
          </a:p>
          <a:p>
            <a:pPr lvl="1">
              <a:buFont typeface="Arial" panose="020B0604020202020204" pitchFamily="34" charset="0"/>
              <a:buChar char="•"/>
            </a:pPr>
            <a:r>
              <a:rPr lang="en-US" sz="2400" dirty="0" smtClean="0">
                <a:solidFill>
                  <a:schemeClr val="tx1"/>
                </a:solidFill>
              </a:rPr>
              <a:t>Contingency</a:t>
            </a:r>
          </a:p>
          <a:p>
            <a:pPr lvl="1">
              <a:buFont typeface="Arial" panose="020B0604020202020204" pitchFamily="34" charset="0"/>
              <a:buChar char="•"/>
            </a:pPr>
            <a:r>
              <a:rPr lang="en-US" sz="2400" dirty="0" smtClean="0"/>
              <a:t>Reserve for Future Expenditures</a:t>
            </a:r>
            <a:endParaRPr lang="en-US" sz="2400" dirty="0">
              <a:solidFill>
                <a:schemeClr val="tx1"/>
              </a:solidFill>
            </a:endParaRPr>
          </a:p>
          <a:p>
            <a:pPr lvl="1">
              <a:buFont typeface="Arial" panose="020B0604020202020204" pitchFamily="34" charset="0"/>
              <a:buChar char="•"/>
            </a:pPr>
            <a:r>
              <a:rPr lang="en-US" sz="2400" dirty="0"/>
              <a:t>Unappropriated Ending Fund Balance</a:t>
            </a: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p:txBody>
      </p:sp>
      <p:pic>
        <p:nvPicPr>
          <p:cNvPr id="4" name="Picture 2" descr="Image result for spend money">
            <a:extLst>
              <a:ext uri="{FF2B5EF4-FFF2-40B4-BE49-F238E27FC236}">
                <a16:creationId xmlns="" xmlns:a16="http://schemas.microsoft.com/office/drawing/2014/main" id="{E379677C-5611-47E8-9EA6-D75F3E8E9E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222" r="31046" b="1"/>
          <a:stretch/>
        </p:blipFill>
        <p:spPr bwMode="auto">
          <a:xfrm>
            <a:off x="8492180" y="2743200"/>
            <a:ext cx="2783832"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Elements of the Budget Document</a:t>
            </a:r>
          </a:p>
        </p:txBody>
      </p:sp>
    </p:spTree>
    <p:extLst>
      <p:ext uri="{BB962C8B-B14F-4D97-AF65-F5344CB8AC3E}">
        <p14:creationId xmlns:p14="http://schemas.microsoft.com/office/powerpoint/2010/main" val="3080529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8382000" cy="1883230"/>
          </a:xfrm>
          <a:solidFill>
            <a:schemeClr val="bg1"/>
          </a:solidFill>
        </p:spPr>
        <p:txBody>
          <a:bodyPr/>
          <a:lstStyle/>
          <a:p>
            <a:pPr>
              <a:buFont typeface="Arial" panose="020B0604020202020204" pitchFamily="34" charset="0"/>
              <a:buChar char="•"/>
            </a:pPr>
            <a:r>
              <a:rPr lang="en-US" sz="2400" dirty="0"/>
              <a:t>Funds:</a:t>
            </a:r>
          </a:p>
          <a:p>
            <a:pPr lvl="1"/>
            <a:r>
              <a:rPr lang="en-US" sz="2400" dirty="0"/>
              <a:t>A fund is a budgeting and accounting concept and analysis structure that segregates a set of financial transactions for a defined purpose or program.</a:t>
            </a:r>
          </a:p>
          <a:p>
            <a:pPr>
              <a:buFont typeface="Arial" panose="020B0604020202020204" pitchFamily="34" charset="0"/>
              <a:buChar char="•"/>
            </a:pPr>
            <a:endParaRPr lang="en-US" sz="2400" dirty="0">
              <a:solidFill>
                <a:schemeClr val="accent2">
                  <a:lumMod val="75000"/>
                </a:schemeClr>
              </a:solidFill>
            </a:endParaRPr>
          </a:p>
        </p:txBody>
      </p:sp>
      <p:pic>
        <p:nvPicPr>
          <p:cNvPr id="7" name="Picture 2" descr="Image result for fund">
            <a:extLst>
              <a:ext uri="{FF2B5EF4-FFF2-40B4-BE49-F238E27FC236}">
                <a16:creationId xmlns="" xmlns:a16="http://schemas.microsoft.com/office/drawing/2014/main" id="{3B5EAB41-6ABC-4C4E-AB3B-CA53B174E5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248" r="9091" b="3143"/>
          <a:stretch/>
        </p:blipFill>
        <p:spPr bwMode="auto">
          <a:xfrm>
            <a:off x="4834806" y="3234821"/>
            <a:ext cx="6441206" cy="36231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Elements of the Budget Document</a:t>
            </a:r>
          </a:p>
        </p:txBody>
      </p:sp>
    </p:spTree>
    <p:extLst>
      <p:ext uri="{BB962C8B-B14F-4D97-AF65-F5344CB8AC3E}">
        <p14:creationId xmlns:p14="http://schemas.microsoft.com/office/powerpoint/2010/main" val="630576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96962"/>
            <a:ext cx="10363200" cy="5075238"/>
          </a:xfrm>
          <a:solidFill>
            <a:schemeClr val="bg1"/>
          </a:solidFill>
        </p:spPr>
        <p:txBody>
          <a:bodyPr/>
          <a:lstStyle/>
          <a:p>
            <a:pPr>
              <a:buFont typeface="Arial" panose="020B0604020202020204" pitchFamily="34" charset="0"/>
              <a:buChar char="•"/>
            </a:pPr>
            <a:r>
              <a:rPr lang="en-US" sz="2400" dirty="0"/>
              <a:t>Budget Resources:  </a:t>
            </a:r>
            <a:r>
              <a:rPr lang="en-US" sz="2400" dirty="0">
                <a:solidFill>
                  <a:srgbClr val="753E3E"/>
                </a:solidFill>
              </a:rPr>
              <a:t>Property Taxes – </a:t>
            </a:r>
          </a:p>
          <a:p>
            <a:pPr lvl="1">
              <a:buFont typeface="Arial" panose="020B0604020202020204" pitchFamily="34" charset="0"/>
              <a:buChar char="•"/>
            </a:pPr>
            <a:r>
              <a:rPr lang="en-US" sz="2400" dirty="0"/>
              <a:t>A Brief History of Oregon's Property Tax</a:t>
            </a:r>
          </a:p>
          <a:p>
            <a:pPr lvl="2">
              <a:buFont typeface="Arial" panose="020B0604020202020204" pitchFamily="34" charset="0"/>
              <a:buChar char="•"/>
            </a:pPr>
            <a:r>
              <a:rPr lang="en-US" sz="2200" dirty="0">
                <a:solidFill>
                  <a:schemeClr val="accent2">
                    <a:lumMod val="75000"/>
                  </a:schemeClr>
                </a:solidFill>
              </a:rPr>
              <a:t>Oregon established property taxes in the mid-nineteenth century with almost no changes until the 1990s</a:t>
            </a:r>
          </a:p>
          <a:p>
            <a:pPr lvl="2">
              <a:buFont typeface="Arial" panose="020B0604020202020204" pitchFamily="34" charset="0"/>
              <a:buChar char="•"/>
            </a:pPr>
            <a:r>
              <a:rPr lang="en-US" sz="2200" dirty="0">
                <a:solidFill>
                  <a:schemeClr val="accent2">
                    <a:lumMod val="75000"/>
                  </a:schemeClr>
                </a:solidFill>
              </a:rPr>
              <a:t>Oregon’s property tax before 5 and 50</a:t>
            </a:r>
          </a:p>
          <a:p>
            <a:pPr lvl="3">
              <a:buFont typeface="Arial" panose="020B0604020202020204" pitchFamily="34" charset="0"/>
              <a:buChar char="•"/>
            </a:pPr>
            <a:r>
              <a:rPr lang="en-US" sz="2000" dirty="0">
                <a:solidFill>
                  <a:schemeClr val="accent2">
                    <a:lumMod val="75000"/>
                  </a:schemeClr>
                </a:solidFill>
              </a:rPr>
              <a:t>Property taxes assessed under a levy-based system</a:t>
            </a:r>
          </a:p>
          <a:p>
            <a:pPr lvl="3">
              <a:buFont typeface="Arial" panose="020B0604020202020204" pitchFamily="34" charset="0"/>
              <a:buChar char="•"/>
            </a:pPr>
            <a:r>
              <a:rPr lang="en-US" sz="2000" dirty="0">
                <a:solidFill>
                  <a:schemeClr val="accent2">
                    <a:lumMod val="75000"/>
                  </a:schemeClr>
                </a:solidFill>
              </a:rPr>
              <a:t>Levy amount applied to each property’s real market value</a:t>
            </a:r>
          </a:p>
          <a:p>
            <a:pPr lvl="3">
              <a:buFont typeface="Arial" panose="020B0604020202020204" pitchFamily="34" charset="0"/>
              <a:buChar char="•"/>
            </a:pPr>
            <a:r>
              <a:rPr lang="en-US" sz="2000" dirty="0">
                <a:solidFill>
                  <a:schemeClr val="accent2">
                    <a:lumMod val="75000"/>
                  </a:schemeClr>
                </a:solidFill>
              </a:rPr>
              <a:t>Taxing district calculated its own levy based on budget needs</a:t>
            </a:r>
          </a:p>
          <a:p>
            <a:pPr lvl="3">
              <a:buFont typeface="Arial" panose="020B0604020202020204" pitchFamily="34" charset="0"/>
              <a:buChar char="•"/>
            </a:pPr>
            <a:r>
              <a:rPr lang="en-US" sz="2000" dirty="0">
                <a:solidFill>
                  <a:schemeClr val="accent2">
                    <a:lumMod val="75000"/>
                  </a:schemeClr>
                </a:solidFill>
              </a:rPr>
              <a:t>Tax rates varied depending on which taxing district a home was located</a:t>
            </a:r>
          </a:p>
          <a:p>
            <a:pPr lvl="3">
              <a:buFont typeface="Arial" panose="020B0604020202020204" pitchFamily="34" charset="0"/>
              <a:buChar char="•"/>
            </a:pPr>
            <a:r>
              <a:rPr lang="en-US" sz="2000" dirty="0">
                <a:solidFill>
                  <a:schemeClr val="accent2">
                    <a:lumMod val="75000"/>
                  </a:schemeClr>
                </a:solidFill>
              </a:rPr>
              <a:t>Taxes funded schools at a rate no greater than $15 per $1000 of real market value</a:t>
            </a:r>
          </a:p>
          <a:p>
            <a:pPr lvl="2">
              <a:buFont typeface="Arial" panose="020B0604020202020204" pitchFamily="34" charset="0"/>
              <a:buChar char="•"/>
            </a:pPr>
            <a:r>
              <a:rPr lang="en-US" sz="2200" dirty="0">
                <a:solidFill>
                  <a:schemeClr val="accent2">
                    <a:lumMod val="75000"/>
                  </a:schemeClr>
                </a:solidFill>
              </a:rPr>
              <a:t>Measure 5 is seen as the beginning of the Oregon tax revolt </a:t>
            </a:r>
          </a:p>
          <a:p>
            <a:pPr lvl="3">
              <a:buFont typeface="Arial" panose="020B0604020202020204" pitchFamily="34" charset="0"/>
              <a:buChar char="•"/>
            </a:pPr>
            <a:r>
              <a:rPr lang="en-US" sz="2000" dirty="0">
                <a:solidFill>
                  <a:schemeClr val="accent2">
                    <a:lumMod val="75000"/>
                  </a:schemeClr>
                </a:solidFill>
              </a:rPr>
              <a:t>The measure resulted in a funding shift for local schools from primarily local property tax funds to state funds</a:t>
            </a:r>
          </a:p>
          <a:p>
            <a:pPr lvl="1">
              <a:buFont typeface="Arial" panose="020B0604020202020204" pitchFamily="34" charset="0"/>
              <a:buChar char="•"/>
            </a:pPr>
            <a:endParaRPr lang="en-US" sz="2400" dirty="0">
              <a:solidFill>
                <a:schemeClr val="accent2">
                  <a:lumMod val="75000"/>
                </a:schemeClr>
              </a:solidFill>
            </a:endParaRPr>
          </a:p>
        </p:txBody>
      </p:sp>
      <p:sp>
        <p:nvSpPr>
          <p:cNvPr id="10"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Elements of the Budget Document</a:t>
            </a:r>
          </a:p>
        </p:txBody>
      </p:sp>
    </p:spTree>
    <p:extLst>
      <p:ext uri="{BB962C8B-B14F-4D97-AF65-F5344CB8AC3E}">
        <p14:creationId xmlns:p14="http://schemas.microsoft.com/office/powerpoint/2010/main" val="393654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3212" y="76200"/>
            <a:ext cx="10895170" cy="944562"/>
          </a:xfrm>
        </p:spPr>
        <p:txBody>
          <a:bodyPr/>
          <a:lstStyle/>
          <a:p>
            <a:pPr eaLnBrk="1" fontAlgn="auto" hangingPunct="1">
              <a:spcAft>
                <a:spcPts val="0"/>
              </a:spcAft>
              <a:defRPr/>
            </a:pPr>
            <a:r>
              <a:rPr lang="en-US" sz="4400" dirty="0"/>
              <a:t>Purpose &amp; Objectives of the Budget </a:t>
            </a:r>
            <a:endParaRPr lang="en-US" sz="4400" dirty="0">
              <a:latin typeface="Book Antiqua" pitchFamily="18" charset="0"/>
            </a:endParaRPr>
          </a:p>
        </p:txBody>
      </p:sp>
      <p:sp>
        <p:nvSpPr>
          <p:cNvPr id="5"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79412" y="1219200"/>
            <a:ext cx="9899482" cy="3059074"/>
          </a:xfrm>
          <a:solidFill>
            <a:schemeClr val="bg1"/>
          </a:solidFill>
        </p:spPr>
        <p:txBody>
          <a:bodyPr/>
          <a:lstStyle/>
          <a:p>
            <a:r>
              <a:rPr lang="en-US" sz="2400" dirty="0"/>
              <a:t>What is a Budget?</a:t>
            </a:r>
          </a:p>
          <a:p>
            <a:pPr lvl="1"/>
            <a:r>
              <a:rPr lang="en-US" sz="2400" dirty="0"/>
              <a:t>Financial accountability</a:t>
            </a:r>
          </a:p>
          <a:p>
            <a:pPr lvl="1"/>
            <a:r>
              <a:rPr lang="en-US" sz="2400" dirty="0"/>
              <a:t>Communications tool</a:t>
            </a:r>
          </a:p>
          <a:p>
            <a:pPr lvl="1"/>
            <a:r>
              <a:rPr lang="en-US" sz="2400" dirty="0"/>
              <a:t>Vehicle for obtaining public </a:t>
            </a:r>
            <a:r>
              <a:rPr lang="en-US" sz="2400" dirty="0" smtClean="0"/>
              <a:t>opinion  </a:t>
            </a:r>
            <a:endParaRPr lang="en-US" sz="2400" dirty="0"/>
          </a:p>
          <a:p>
            <a:pPr lvl="1"/>
            <a:r>
              <a:rPr lang="en-US" sz="2400" dirty="0"/>
              <a:t>Governing tool to test political </a:t>
            </a:r>
            <a:r>
              <a:rPr lang="en-US" sz="2400" dirty="0" smtClean="0"/>
              <a:t>responsiveness</a:t>
            </a:r>
          </a:p>
          <a:p>
            <a:pPr lvl="1"/>
            <a:r>
              <a:rPr lang="en-US" sz="2400" dirty="0" smtClean="0"/>
              <a:t>Establish Standard Procedures</a:t>
            </a:r>
            <a:endParaRPr lang="en-US" sz="2400" dirty="0"/>
          </a:p>
        </p:txBody>
      </p:sp>
      <p:pic>
        <p:nvPicPr>
          <p:cNvPr id="6" name="Picture 4" descr="Image result for budget">
            <a:extLst>
              <a:ext uri="{FF2B5EF4-FFF2-40B4-BE49-F238E27FC236}">
                <a16:creationId xmlns="" xmlns:a16="http://schemas.microsoft.com/office/drawing/2014/main" id="{F5D33E2F-4944-41C2-AAEF-83AEB04F18B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516" b="16164"/>
          <a:stretch/>
        </p:blipFill>
        <p:spPr bwMode="auto">
          <a:xfrm rot="20739196">
            <a:off x="6789021" y="4582373"/>
            <a:ext cx="4014463" cy="180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790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7010400" cy="2743200"/>
          </a:xfrm>
          <a:solidFill>
            <a:schemeClr val="bg1"/>
          </a:solidFill>
        </p:spPr>
        <p:txBody>
          <a:bodyPr/>
          <a:lstStyle/>
          <a:p>
            <a:pPr>
              <a:buFont typeface="Arial" panose="020B0604020202020204" pitchFamily="34" charset="0"/>
              <a:buChar char="•"/>
            </a:pPr>
            <a:r>
              <a:rPr lang="en-US" sz="2400" dirty="0">
                <a:solidFill>
                  <a:srgbClr val="753E3E"/>
                </a:solidFill>
              </a:rPr>
              <a:t>Budget Funds – General Fund</a:t>
            </a:r>
          </a:p>
          <a:p>
            <a:pPr lvl="1">
              <a:buFont typeface="Arial" panose="020B0604020202020204" pitchFamily="34" charset="0"/>
              <a:buChar char="•"/>
            </a:pPr>
            <a:r>
              <a:rPr lang="en-US" sz="2400" dirty="0">
                <a:solidFill>
                  <a:schemeClr val="tx1"/>
                </a:solidFill>
              </a:rPr>
              <a:t>Day-to-day operations</a:t>
            </a:r>
          </a:p>
          <a:p>
            <a:pPr lvl="1">
              <a:buFont typeface="Arial" panose="020B0604020202020204" pitchFamily="34" charset="0"/>
              <a:buChar char="•"/>
            </a:pPr>
            <a:r>
              <a:rPr lang="en-US" sz="2400" dirty="0">
                <a:solidFill>
                  <a:schemeClr val="tx1"/>
                </a:solidFill>
              </a:rPr>
              <a:t>General operating fund for local government</a:t>
            </a:r>
          </a:p>
          <a:p>
            <a:pPr lvl="1">
              <a:buFont typeface="Arial" panose="020B0604020202020204" pitchFamily="34" charset="0"/>
              <a:buChar char="•"/>
            </a:pPr>
            <a:r>
              <a:rPr lang="en-US" sz="2400" dirty="0">
                <a:solidFill>
                  <a:schemeClr val="tx1"/>
                </a:solidFill>
              </a:rPr>
              <a:t>May be the only fund </a:t>
            </a:r>
            <a:r>
              <a:rPr lang="en-US" sz="2400" dirty="0" smtClean="0">
                <a:solidFill>
                  <a:schemeClr val="tx1"/>
                </a:solidFill>
              </a:rPr>
              <a:t>for </a:t>
            </a:r>
            <a:r>
              <a:rPr lang="en-US" sz="2400" dirty="0">
                <a:solidFill>
                  <a:schemeClr val="tx1"/>
                </a:solidFill>
              </a:rPr>
              <a:t>a small district</a:t>
            </a:r>
          </a:p>
          <a:p>
            <a:pPr lvl="1">
              <a:buFont typeface="Arial" panose="020B0604020202020204" pitchFamily="34" charset="0"/>
              <a:buChar char="•"/>
            </a:pPr>
            <a:r>
              <a:rPr lang="en-US" sz="2400" dirty="0">
                <a:solidFill>
                  <a:schemeClr val="tx1"/>
                </a:solidFill>
              </a:rPr>
              <a:t>General </a:t>
            </a:r>
            <a:r>
              <a:rPr lang="en-US" sz="2400" dirty="0" smtClean="0">
                <a:solidFill>
                  <a:schemeClr val="tx1"/>
                </a:solidFill>
              </a:rPr>
              <a:t>Fund </a:t>
            </a:r>
            <a:r>
              <a:rPr lang="en-US" sz="2400" dirty="0">
                <a:solidFill>
                  <a:schemeClr val="tx1"/>
                </a:solidFill>
              </a:rPr>
              <a:t>balance is a measure of financial health</a:t>
            </a:r>
          </a:p>
        </p:txBody>
      </p:sp>
      <p:pic>
        <p:nvPicPr>
          <p:cNvPr id="5" name="Picture 2" descr="Image result for general fund">
            <a:extLst>
              <a:ext uri="{FF2B5EF4-FFF2-40B4-BE49-F238E27FC236}">
                <a16:creationId xmlns="" xmlns:a16="http://schemas.microsoft.com/office/drawing/2014/main" id="{C1F3F55A-B52C-4280-9D72-F8BC34FF17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80" r="35033"/>
          <a:stretch/>
        </p:blipFill>
        <p:spPr bwMode="auto">
          <a:xfrm>
            <a:off x="7520714" y="1219200"/>
            <a:ext cx="3755298" cy="39023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7" descr="Image result for budget">
            <a:extLst>
              <a:ext uri="{FF2B5EF4-FFF2-40B4-BE49-F238E27FC236}">
                <a16:creationId xmlns="" xmlns:a16="http://schemas.microsoft.com/office/drawing/2014/main" id="{F5D33E2F-4944-41C2-AAEF-83AEB04F18B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16" b="16164"/>
          <a:stretch/>
        </p:blipFill>
        <p:spPr bwMode="auto">
          <a:xfrm rot="20739196">
            <a:off x="4449870" y="5028500"/>
            <a:ext cx="2601853" cy="11707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Elements of the Budget Document</a:t>
            </a:r>
          </a:p>
        </p:txBody>
      </p:sp>
    </p:spTree>
    <p:extLst>
      <p:ext uri="{BB962C8B-B14F-4D97-AF65-F5344CB8AC3E}">
        <p14:creationId xmlns:p14="http://schemas.microsoft.com/office/powerpoint/2010/main" val="863740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8077200" cy="4114800"/>
          </a:xfrm>
          <a:solidFill>
            <a:schemeClr val="bg1"/>
          </a:solidFill>
        </p:spPr>
        <p:txBody>
          <a:bodyPr/>
          <a:lstStyle/>
          <a:p>
            <a:pPr>
              <a:buFont typeface="Arial" panose="020B0604020202020204" pitchFamily="34" charset="0"/>
              <a:buChar char="•"/>
            </a:pPr>
            <a:r>
              <a:rPr lang="en-US" sz="2400" dirty="0">
                <a:solidFill>
                  <a:srgbClr val="753E3E"/>
                </a:solidFill>
              </a:rPr>
              <a:t>Budget Funds – Capital Project Fund</a:t>
            </a:r>
          </a:p>
          <a:p>
            <a:pPr lvl="1">
              <a:buFont typeface="Arial" panose="020B0604020202020204" pitchFamily="34" charset="0"/>
              <a:buChar char="•"/>
            </a:pPr>
            <a:r>
              <a:rPr lang="en-US" sz="2400" dirty="0">
                <a:solidFill>
                  <a:schemeClr val="tx1"/>
                </a:solidFill>
              </a:rPr>
              <a:t>For building/acquisition of capital facilities </a:t>
            </a:r>
          </a:p>
          <a:p>
            <a:pPr lvl="1">
              <a:buFont typeface="Arial" panose="020B0604020202020204" pitchFamily="34" charset="0"/>
              <a:buChar char="•"/>
            </a:pPr>
            <a:r>
              <a:rPr lang="en-US" sz="2400" dirty="0">
                <a:solidFill>
                  <a:schemeClr val="tx1"/>
                </a:solidFill>
              </a:rPr>
              <a:t>Nonrecurring major expenditure items</a:t>
            </a:r>
          </a:p>
          <a:p>
            <a:pPr lvl="1">
              <a:buFont typeface="Arial" panose="020B0604020202020204" pitchFamily="34" charset="0"/>
              <a:buChar char="•"/>
            </a:pPr>
            <a:r>
              <a:rPr lang="en-US" sz="2400" dirty="0">
                <a:solidFill>
                  <a:schemeClr val="tx1"/>
                </a:solidFill>
              </a:rPr>
              <a:t>Resources</a:t>
            </a:r>
          </a:p>
          <a:p>
            <a:pPr lvl="2">
              <a:buFont typeface="Arial" panose="020B0604020202020204" pitchFamily="34" charset="0"/>
              <a:buChar char="•"/>
            </a:pPr>
            <a:r>
              <a:rPr lang="en-US" sz="2400" dirty="0">
                <a:solidFill>
                  <a:schemeClr val="tx1"/>
                </a:solidFill>
              </a:rPr>
              <a:t>Proceeds from the sale of general obligation bonds</a:t>
            </a:r>
          </a:p>
          <a:p>
            <a:pPr lvl="2">
              <a:buFont typeface="Arial" panose="020B0604020202020204" pitchFamily="34" charset="0"/>
              <a:buChar char="•"/>
            </a:pPr>
            <a:r>
              <a:rPr lang="en-US" sz="2400" dirty="0">
                <a:solidFill>
                  <a:schemeClr val="tx1"/>
                </a:solidFill>
              </a:rPr>
              <a:t>Tax revenue from specific purpose local option taxes, grants, transfers from other funds</a:t>
            </a:r>
          </a:p>
          <a:p>
            <a:pPr lvl="2">
              <a:buFont typeface="Arial" panose="020B0604020202020204" pitchFamily="34" charset="0"/>
              <a:buChar char="•"/>
            </a:pPr>
            <a:r>
              <a:rPr lang="en-US" sz="2400" dirty="0">
                <a:solidFill>
                  <a:schemeClr val="tx1"/>
                </a:solidFill>
              </a:rPr>
              <a:t>Other revenues authorized for financing capital projects</a:t>
            </a:r>
          </a:p>
        </p:txBody>
      </p:sp>
      <p:pic>
        <p:nvPicPr>
          <p:cNvPr id="5" name="Picture 2" descr="Image result for capital project">
            <a:extLst>
              <a:ext uri="{FF2B5EF4-FFF2-40B4-BE49-F238E27FC236}">
                <a16:creationId xmlns="" xmlns:a16="http://schemas.microsoft.com/office/drawing/2014/main" id="{3B564763-270F-40BC-8620-E1F070E5A0E0}"/>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971" r="34450" b="1"/>
          <a:stretch/>
        </p:blipFill>
        <p:spPr bwMode="auto">
          <a:xfrm flipH="1">
            <a:off x="7585222" y="2988062"/>
            <a:ext cx="3690790" cy="38699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Elements of the Budget Document</a:t>
            </a:r>
          </a:p>
        </p:txBody>
      </p:sp>
    </p:spTree>
    <p:extLst>
      <p:ext uri="{BB962C8B-B14F-4D97-AF65-F5344CB8AC3E}">
        <p14:creationId xmlns:p14="http://schemas.microsoft.com/office/powerpoint/2010/main" val="20849109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8077200" cy="3352800"/>
          </a:xfrm>
          <a:solidFill>
            <a:schemeClr val="bg1"/>
          </a:solidFill>
        </p:spPr>
        <p:txBody>
          <a:bodyPr/>
          <a:lstStyle/>
          <a:p>
            <a:pPr>
              <a:buFont typeface="Arial" panose="020B0604020202020204" pitchFamily="34" charset="0"/>
              <a:buChar char="•"/>
            </a:pPr>
            <a:r>
              <a:rPr lang="en-US" sz="2400" dirty="0">
                <a:solidFill>
                  <a:srgbClr val="753E3E"/>
                </a:solidFill>
              </a:rPr>
              <a:t>Budget Funds – Debt Service Fund</a:t>
            </a:r>
          </a:p>
          <a:p>
            <a:pPr lvl="1">
              <a:buFont typeface="Arial" panose="020B0604020202020204" pitchFamily="34" charset="0"/>
              <a:buChar char="•"/>
            </a:pPr>
            <a:r>
              <a:rPr lang="en-US" sz="2400" dirty="0">
                <a:solidFill>
                  <a:schemeClr val="tx1"/>
                </a:solidFill>
              </a:rPr>
              <a:t>For payment of principal and interest on long-term debt</a:t>
            </a:r>
          </a:p>
          <a:p>
            <a:pPr lvl="1">
              <a:buFont typeface="Arial" panose="020B0604020202020204" pitchFamily="34" charset="0"/>
              <a:buChar char="•"/>
            </a:pPr>
            <a:r>
              <a:rPr lang="en-US" sz="2400" dirty="0">
                <a:solidFill>
                  <a:schemeClr val="tx1"/>
                </a:solidFill>
              </a:rPr>
              <a:t>May be several bond issues in one debt service fund, but separate accounts must be established for general obligation bonds and revenue bonds</a:t>
            </a:r>
          </a:p>
          <a:p>
            <a:pPr lvl="1">
              <a:buFont typeface="Arial" panose="020B0604020202020204" pitchFamily="34" charset="0"/>
              <a:buChar char="•"/>
            </a:pPr>
            <a:r>
              <a:rPr lang="en-US" sz="2400" dirty="0">
                <a:solidFill>
                  <a:schemeClr val="tx1"/>
                </a:solidFill>
              </a:rPr>
              <a:t>Taxes dedicated to repay bonds cannot be used for any other purpose</a:t>
            </a:r>
          </a:p>
          <a:p>
            <a:pPr lvl="1">
              <a:buFont typeface="Arial" panose="020B0604020202020204" pitchFamily="34" charset="0"/>
              <a:buChar char="•"/>
            </a:pPr>
            <a:r>
              <a:rPr lang="en-US" sz="2400" dirty="0">
                <a:solidFill>
                  <a:schemeClr val="tx1"/>
                </a:solidFill>
              </a:rPr>
              <a:t>May include a requirement for a debt service reserve </a:t>
            </a:r>
          </a:p>
        </p:txBody>
      </p:sp>
      <p:pic>
        <p:nvPicPr>
          <p:cNvPr id="8" name="Picture 2" descr="Image result for bonds">
            <a:extLst>
              <a:ext uri="{FF2B5EF4-FFF2-40B4-BE49-F238E27FC236}">
                <a16:creationId xmlns="" xmlns:a16="http://schemas.microsoft.com/office/drawing/2014/main" id="{AE1F6571-3901-4115-B351-5CDE459813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78" r="22591"/>
          <a:stretch/>
        </p:blipFill>
        <p:spPr bwMode="auto">
          <a:xfrm>
            <a:off x="7770812" y="3124200"/>
            <a:ext cx="3506788" cy="364410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Elements of the Budget Document</a:t>
            </a:r>
          </a:p>
        </p:txBody>
      </p:sp>
    </p:spTree>
    <p:extLst>
      <p:ext uri="{BB962C8B-B14F-4D97-AF65-F5344CB8AC3E}">
        <p14:creationId xmlns:p14="http://schemas.microsoft.com/office/powerpoint/2010/main" val="1337678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9982200" cy="1447800"/>
          </a:xfrm>
          <a:solidFill>
            <a:schemeClr val="bg1"/>
          </a:solidFill>
        </p:spPr>
        <p:txBody>
          <a:bodyPr/>
          <a:lstStyle/>
          <a:p>
            <a:pPr>
              <a:buFont typeface="Arial" panose="020B0604020202020204" pitchFamily="34" charset="0"/>
              <a:buChar char="•"/>
            </a:pPr>
            <a:r>
              <a:rPr lang="en-US" sz="2400" dirty="0">
                <a:solidFill>
                  <a:srgbClr val="753E3E"/>
                </a:solidFill>
              </a:rPr>
              <a:t> Proprietary Funds: Enterprise Fund</a:t>
            </a:r>
          </a:p>
          <a:p>
            <a:pPr lvl="1">
              <a:buFont typeface="Arial" panose="020B0604020202020204" pitchFamily="34" charset="0"/>
              <a:buChar char="•"/>
            </a:pPr>
            <a:r>
              <a:rPr lang="en-US" sz="2400" dirty="0">
                <a:solidFill>
                  <a:schemeClr val="tx1"/>
                </a:solidFill>
              </a:rPr>
              <a:t>For acquiring, operating, and maintaining facilities and services which are self-supporting from user charges and fees</a:t>
            </a:r>
          </a:p>
        </p:txBody>
      </p:sp>
      <p:pic>
        <p:nvPicPr>
          <p:cNvPr id="5" name="Picture 4" descr="Image result for oregon swimming pool">
            <a:extLst>
              <a:ext uri="{FF2B5EF4-FFF2-40B4-BE49-F238E27FC236}">
                <a16:creationId xmlns="" xmlns:a16="http://schemas.microsoft.com/office/drawing/2014/main" id="{91483D7A-74C0-4411-8610-B8D38FD4BA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666" b="-1"/>
          <a:stretch/>
        </p:blipFill>
        <p:spPr bwMode="auto">
          <a:xfrm>
            <a:off x="5180012" y="3441705"/>
            <a:ext cx="6096000" cy="34289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Elements of the Budget Document</a:t>
            </a:r>
          </a:p>
        </p:txBody>
      </p:sp>
    </p:spTree>
    <p:extLst>
      <p:ext uri="{BB962C8B-B14F-4D97-AF65-F5344CB8AC3E}">
        <p14:creationId xmlns:p14="http://schemas.microsoft.com/office/powerpoint/2010/main" val="2100227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8153400" cy="3886200"/>
          </a:xfrm>
          <a:solidFill>
            <a:schemeClr val="bg1"/>
          </a:solidFill>
        </p:spPr>
        <p:txBody>
          <a:bodyPr/>
          <a:lstStyle/>
          <a:p>
            <a:pPr>
              <a:buFont typeface="Arial" panose="020B0604020202020204" pitchFamily="34" charset="0"/>
              <a:buChar char="•"/>
            </a:pPr>
            <a:r>
              <a:rPr lang="en-US" sz="2400" dirty="0">
                <a:solidFill>
                  <a:srgbClr val="753E3E"/>
                </a:solidFill>
              </a:rPr>
              <a:t>Proprietary Funds: Trust and Agency Fund (rare)</a:t>
            </a:r>
          </a:p>
          <a:p>
            <a:pPr lvl="1">
              <a:buFont typeface="Arial" panose="020B0604020202020204" pitchFamily="34" charset="0"/>
              <a:buChar char="•"/>
            </a:pPr>
            <a:r>
              <a:rPr lang="en-US" sz="2400" dirty="0">
                <a:solidFill>
                  <a:schemeClr val="tx1"/>
                </a:solidFill>
              </a:rPr>
              <a:t>For assets held, or revenue received, by local governments in a fiduciary capacity for  certain specified purpose.</a:t>
            </a:r>
          </a:p>
          <a:p>
            <a:pPr lvl="1">
              <a:buFont typeface="Arial" panose="020B0604020202020204" pitchFamily="34" charset="0"/>
              <a:buChar char="•"/>
            </a:pPr>
            <a:r>
              <a:rPr lang="en-US" sz="2400" dirty="0">
                <a:solidFill>
                  <a:schemeClr val="tx1"/>
                </a:solidFill>
              </a:rPr>
              <a:t>Example: a bequeath with the provision that the interest income be used for a library, park, cemetery, etc.</a:t>
            </a:r>
          </a:p>
          <a:p>
            <a:pPr lvl="1">
              <a:buFont typeface="Arial" panose="020B0604020202020204" pitchFamily="34" charset="0"/>
              <a:buChar char="•"/>
            </a:pPr>
            <a:r>
              <a:rPr lang="en-US" sz="2400" dirty="0">
                <a:solidFill>
                  <a:schemeClr val="tx1"/>
                </a:solidFill>
              </a:rPr>
              <a:t>Internal Service Fund</a:t>
            </a:r>
          </a:p>
          <a:p>
            <a:pPr lvl="1">
              <a:buFont typeface="Arial" panose="020B0604020202020204" pitchFamily="34" charset="0"/>
              <a:buChar char="•"/>
            </a:pPr>
            <a:r>
              <a:rPr lang="en-US" sz="2400" dirty="0">
                <a:solidFill>
                  <a:schemeClr val="tx1"/>
                </a:solidFill>
              </a:rPr>
              <a:t>For services furnished by one department/agency to another department/agency</a:t>
            </a:r>
          </a:p>
        </p:txBody>
      </p:sp>
      <p:pic>
        <p:nvPicPr>
          <p:cNvPr id="8" name="Picture 2" descr="Image result for riverside cemetery portland bike">
            <a:extLst>
              <a:ext uri="{FF2B5EF4-FFF2-40B4-BE49-F238E27FC236}">
                <a16:creationId xmlns="" xmlns:a16="http://schemas.microsoft.com/office/drawing/2014/main" id="{1BB54339-D551-4471-9091-EC4FAAF0A1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863" b="25000"/>
          <a:stretch/>
        </p:blipFill>
        <p:spPr bwMode="auto">
          <a:xfrm>
            <a:off x="7797800" y="3942455"/>
            <a:ext cx="3479803" cy="29155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Elements of the Budget Document</a:t>
            </a:r>
          </a:p>
        </p:txBody>
      </p:sp>
    </p:spTree>
    <p:extLst>
      <p:ext uri="{BB962C8B-B14F-4D97-AF65-F5344CB8AC3E}">
        <p14:creationId xmlns:p14="http://schemas.microsoft.com/office/powerpoint/2010/main" val="1892363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294" y="228600"/>
            <a:ext cx="10868369" cy="2057400"/>
          </a:xfrm>
        </p:spPr>
        <p:txBody>
          <a:bodyPr/>
          <a:lstStyle/>
          <a:p>
            <a:pPr algn="ctr"/>
            <a:r>
              <a:rPr lang="en-ZA" sz="4000" dirty="0">
                <a:solidFill>
                  <a:srgbClr val="2F5897"/>
                </a:solidFill>
              </a:rPr>
              <a:t>NUTS &amp; BOLTS OF MUNICIPAL BUDGETING </a:t>
            </a:r>
            <a:r>
              <a:rPr lang="en-US" sz="4000" dirty="0">
                <a:solidFill>
                  <a:srgbClr val="2F5897"/>
                </a:solidFill>
              </a:rPr>
              <a:t>Purpose and Objectives of the Budget Process</a:t>
            </a:r>
            <a:r>
              <a:rPr lang="en-US" sz="4000" dirty="0">
                <a:solidFill>
                  <a:schemeClr val="tx1"/>
                </a:solidFill>
              </a:rPr>
              <a:t/>
            </a:r>
            <a:br>
              <a:rPr lang="en-US" sz="4000" dirty="0">
                <a:solidFill>
                  <a:schemeClr val="tx1"/>
                </a:solidFill>
              </a:rPr>
            </a:br>
            <a:r>
              <a:rPr lang="en-ZA" sz="3200" dirty="0">
                <a:solidFill>
                  <a:schemeClr val="tx1"/>
                </a:solidFill>
              </a:rPr>
              <a:t>Developed by LOC for the City of </a:t>
            </a:r>
            <a:r>
              <a:rPr lang="en-ZA" sz="3200" dirty="0" smtClean="0">
                <a:solidFill>
                  <a:schemeClr val="tx1"/>
                </a:solidFill>
              </a:rPr>
              <a:t>Carlton</a:t>
            </a:r>
            <a:endParaRPr lang="en-US" sz="3200" dirty="0">
              <a:solidFill>
                <a:schemeClr val="tx1"/>
              </a:solidFill>
            </a:endParaRPr>
          </a:p>
        </p:txBody>
      </p:sp>
      <p:pic>
        <p:nvPicPr>
          <p:cNvPr id="5" name="Picture 4" descr="Image result for oregon image">
            <a:extLst>
              <a:ext uri="{FF2B5EF4-FFF2-40B4-BE49-F238E27FC236}">
                <a16:creationId xmlns="" xmlns:a16="http://schemas.microsoft.com/office/drawing/2014/main" id="{92A9B87B-68F1-4577-8BC8-7303BDC87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712" y="2438400"/>
            <a:ext cx="4202269" cy="30781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p:cNvSpPr txBox="1">
            <a:spLocks noChangeArrowheads="1"/>
          </p:cNvSpPr>
          <p:nvPr/>
        </p:nvSpPr>
        <p:spPr bwMode="auto">
          <a:xfrm>
            <a:off x="8380412" y="3977480"/>
            <a:ext cx="2680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2400" dirty="0" smtClean="0">
                <a:latin typeface="Book Antiqua" pitchFamily="18" charset="0"/>
              </a:rPr>
              <a:t>5-10 </a:t>
            </a:r>
            <a:r>
              <a:rPr lang="en-US" altLang="en-US" sz="2400" dirty="0">
                <a:latin typeface="Book Antiqua" pitchFamily="18" charset="0"/>
              </a:rPr>
              <a:t>Minute Break</a:t>
            </a:r>
          </a:p>
        </p:txBody>
      </p:sp>
    </p:spTree>
    <p:extLst>
      <p:ext uri="{BB962C8B-B14F-4D97-AF65-F5344CB8AC3E}">
        <p14:creationId xmlns:p14="http://schemas.microsoft.com/office/powerpoint/2010/main" val="21189565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10363200" cy="4648200"/>
          </a:xfrm>
          <a:solidFill>
            <a:schemeClr val="bg1"/>
          </a:solidFill>
        </p:spPr>
        <p:txBody>
          <a:bodyPr/>
          <a:lstStyle/>
          <a:p>
            <a:pPr>
              <a:buFont typeface="Arial" panose="020B0604020202020204" pitchFamily="34" charset="0"/>
              <a:buChar char="•"/>
            </a:pPr>
            <a:r>
              <a:rPr lang="en-US" sz="2400" dirty="0">
                <a:solidFill>
                  <a:srgbClr val="753E3E"/>
                </a:solidFill>
              </a:rPr>
              <a:t>LOCAL BUDGET LAW Changes for </a:t>
            </a:r>
            <a:r>
              <a:rPr lang="en-US" sz="2400" dirty="0" smtClean="0">
                <a:solidFill>
                  <a:srgbClr val="753E3E"/>
                </a:solidFill>
              </a:rPr>
              <a:t>2022*</a:t>
            </a:r>
            <a:endParaRPr lang="en-US" sz="2400" dirty="0">
              <a:solidFill>
                <a:srgbClr val="753E3E"/>
              </a:solidFill>
            </a:endParaRPr>
          </a:p>
          <a:p>
            <a:pPr lvl="1">
              <a:buFont typeface="Arial" panose="020B0604020202020204" pitchFamily="34" charset="0"/>
              <a:buChar char="•"/>
            </a:pPr>
            <a:r>
              <a:rPr lang="en-US" sz="2400" dirty="0">
                <a:solidFill>
                  <a:schemeClr val="tx1"/>
                </a:solidFill>
              </a:rPr>
              <a:t>Covid-19 and Chapter 12 Oregon Laws 2020 First Special Session (HB 4212)</a:t>
            </a:r>
          </a:p>
          <a:p>
            <a:pPr lvl="2">
              <a:buFont typeface="Arial" panose="020B0604020202020204" pitchFamily="34" charset="0"/>
              <a:buChar char="•"/>
            </a:pPr>
            <a:r>
              <a:rPr lang="en-US" sz="2200" dirty="0">
                <a:solidFill>
                  <a:schemeClr val="tx1"/>
                </a:solidFill>
              </a:rPr>
              <a:t>Meetings may be held virtually</a:t>
            </a:r>
          </a:p>
          <a:p>
            <a:pPr lvl="2">
              <a:buFont typeface="Arial" panose="020B0604020202020204" pitchFamily="34" charset="0"/>
              <a:buChar char="•"/>
            </a:pPr>
            <a:r>
              <a:rPr lang="en-US" sz="2200" dirty="0">
                <a:solidFill>
                  <a:schemeClr val="tx1"/>
                </a:solidFill>
              </a:rPr>
              <a:t>No requirements of physical space for public</a:t>
            </a:r>
          </a:p>
          <a:p>
            <a:pPr lvl="2">
              <a:buFont typeface="Arial" panose="020B0604020202020204" pitchFamily="34" charset="0"/>
              <a:buChar char="•"/>
            </a:pPr>
            <a:r>
              <a:rPr lang="en-US" sz="2200" dirty="0">
                <a:solidFill>
                  <a:schemeClr val="tx1"/>
                </a:solidFill>
              </a:rPr>
              <a:t>Record meetings if technology available</a:t>
            </a:r>
          </a:p>
          <a:p>
            <a:pPr lvl="2">
              <a:buFont typeface="Arial" panose="020B0604020202020204" pitchFamily="34" charset="0"/>
              <a:buChar char="•"/>
            </a:pPr>
            <a:r>
              <a:rPr lang="en-US" sz="2200" dirty="0">
                <a:solidFill>
                  <a:schemeClr val="tx1"/>
                </a:solidFill>
              </a:rPr>
              <a:t>Social distancing for in person meetings</a:t>
            </a:r>
          </a:p>
          <a:p>
            <a:pPr lvl="2">
              <a:buFont typeface="Arial" panose="020B0604020202020204" pitchFamily="34" charset="0"/>
              <a:buChar char="•"/>
            </a:pPr>
            <a:r>
              <a:rPr lang="en-US" sz="2200" dirty="0">
                <a:solidFill>
                  <a:schemeClr val="tx1"/>
                </a:solidFill>
              </a:rPr>
              <a:t>Allows for alternative methods of testimony</a:t>
            </a:r>
          </a:p>
          <a:p>
            <a:pPr lvl="2">
              <a:buFont typeface="Arial" panose="020B0604020202020204" pitchFamily="34" charset="0"/>
              <a:buChar char="•"/>
            </a:pPr>
            <a:r>
              <a:rPr lang="en-US" sz="2200" dirty="0">
                <a:solidFill>
                  <a:schemeClr val="tx1"/>
                </a:solidFill>
              </a:rPr>
              <a:t>Quorum excludes absences due to </a:t>
            </a:r>
            <a:r>
              <a:rPr lang="en-US" sz="2200" dirty="0" smtClean="0">
                <a:solidFill>
                  <a:schemeClr val="tx1"/>
                </a:solidFill>
              </a:rPr>
              <a:t>Covid-19</a:t>
            </a:r>
          </a:p>
          <a:p>
            <a:pPr lvl="2">
              <a:buFont typeface="Arial" panose="020B0604020202020204" pitchFamily="34" charset="0"/>
              <a:buChar char="•"/>
            </a:pPr>
            <a:r>
              <a:rPr lang="en-US" sz="2200" dirty="0" smtClean="0"/>
              <a:t>Expires 30 days after end of the emergency</a:t>
            </a:r>
            <a:endParaRPr lang="en-US" sz="2200" dirty="0">
              <a:solidFill>
                <a:schemeClr val="tx1"/>
              </a:solidFill>
            </a:endParaRPr>
          </a:p>
          <a:p>
            <a:pPr lvl="1">
              <a:buFont typeface="Arial" panose="020B0604020202020204" pitchFamily="34" charset="0"/>
              <a:buChar char="•"/>
            </a:pPr>
            <a:endParaRPr lang="en-US" sz="2400" dirty="0">
              <a:solidFill>
                <a:schemeClr val="tx1"/>
              </a:solidFill>
            </a:endParaRPr>
          </a:p>
          <a:p>
            <a:pPr marL="411163" lvl="1" indent="0">
              <a:buNone/>
            </a:pPr>
            <a:r>
              <a:rPr lang="en-US" sz="2400" dirty="0">
                <a:solidFill>
                  <a:schemeClr val="tx1"/>
                </a:solidFill>
              </a:rPr>
              <a:t>*Source – Oregon Department of Revenue</a:t>
            </a:r>
          </a:p>
        </p:txBody>
      </p:sp>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Oregon Local Budget Law Basics</a:t>
            </a:r>
          </a:p>
        </p:txBody>
      </p:sp>
    </p:spTree>
    <p:extLst>
      <p:ext uri="{BB962C8B-B14F-4D97-AF65-F5344CB8AC3E}">
        <p14:creationId xmlns:p14="http://schemas.microsoft.com/office/powerpoint/2010/main" val="23205767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10363200" cy="2514600"/>
          </a:xfrm>
          <a:solidFill>
            <a:schemeClr val="bg1"/>
          </a:solidFill>
        </p:spPr>
        <p:txBody>
          <a:bodyPr/>
          <a:lstStyle/>
          <a:p>
            <a:pPr>
              <a:buFont typeface="Arial" panose="020B0604020202020204" pitchFamily="34" charset="0"/>
              <a:buChar char="•"/>
            </a:pPr>
            <a:r>
              <a:rPr lang="en-US" sz="2400" dirty="0">
                <a:solidFill>
                  <a:srgbClr val="753E3E"/>
                </a:solidFill>
              </a:rPr>
              <a:t>Oregon Public Meetings Law ORS 192.610 to 192.690</a:t>
            </a:r>
          </a:p>
          <a:p>
            <a:pPr lvl="1">
              <a:buFont typeface="Arial" panose="020B0604020202020204" pitchFamily="34" charset="0"/>
              <a:buChar char="•"/>
            </a:pPr>
            <a:r>
              <a:rPr lang="en-US" sz="2400" dirty="0">
                <a:solidFill>
                  <a:schemeClr val="tx1"/>
                </a:solidFill>
              </a:rPr>
              <a:t>The Oregon form of government requires </a:t>
            </a:r>
            <a:r>
              <a:rPr lang="en-US" sz="2400" dirty="0" smtClean="0">
                <a:solidFill>
                  <a:schemeClr val="tx1"/>
                </a:solidFill>
              </a:rPr>
              <a:t>the public be informed </a:t>
            </a:r>
            <a:r>
              <a:rPr lang="en-US" sz="2400" dirty="0">
                <a:solidFill>
                  <a:schemeClr val="tx1"/>
                </a:solidFill>
              </a:rPr>
              <a:t>of the deliberations and decisions of the governing bodies and the information upon which such decisions were made</a:t>
            </a:r>
          </a:p>
          <a:p>
            <a:pPr lvl="1">
              <a:buFont typeface="Arial" panose="020B0604020202020204" pitchFamily="34" charset="0"/>
              <a:buChar char="•"/>
            </a:pPr>
            <a:r>
              <a:rPr lang="en-US" sz="2400" dirty="0">
                <a:solidFill>
                  <a:schemeClr val="tx1"/>
                </a:solidFill>
              </a:rPr>
              <a:t>It is the intent of ORS 192.610 to 192.690 that decisions of governing bodies be arrived at openly</a:t>
            </a:r>
          </a:p>
        </p:txBody>
      </p:sp>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Oregon Local Budget Law Basics</a:t>
            </a:r>
          </a:p>
        </p:txBody>
      </p:sp>
      <p:pic>
        <p:nvPicPr>
          <p:cNvPr id="4" name="Picture 2" descr="Image result for public meeting cartoon">
            <a:extLst>
              <a:ext uri="{FF2B5EF4-FFF2-40B4-BE49-F238E27FC236}">
                <a16:creationId xmlns="" xmlns:a16="http://schemas.microsoft.com/office/drawing/2014/main" id="{56A325D2-E531-48BA-91D0-BC966770D03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5390" r="-1" b="3821"/>
          <a:stretch/>
        </p:blipFill>
        <p:spPr bwMode="auto">
          <a:xfrm>
            <a:off x="7203854" y="3429001"/>
            <a:ext cx="407215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budget">
            <a:extLst>
              <a:ext uri="{FF2B5EF4-FFF2-40B4-BE49-F238E27FC236}">
                <a16:creationId xmlns="" xmlns:a16="http://schemas.microsoft.com/office/drawing/2014/main" id="{F5D33E2F-4944-41C2-AAEF-83AEB04F18B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516" b="16164"/>
          <a:stretch/>
        </p:blipFill>
        <p:spPr bwMode="auto">
          <a:xfrm rot="20739196">
            <a:off x="2922294" y="5028498"/>
            <a:ext cx="2601853" cy="117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5464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cartoon people">
            <a:extLst>
              <a:ext uri="{FF2B5EF4-FFF2-40B4-BE49-F238E27FC236}">
                <a16:creationId xmlns="" xmlns:a16="http://schemas.microsoft.com/office/drawing/2014/main" id="{C7D75D39-D2C3-472E-922E-D07D362398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428" b="7196"/>
          <a:stretch/>
        </p:blipFill>
        <p:spPr bwMode="auto">
          <a:xfrm>
            <a:off x="5473699" y="2898562"/>
            <a:ext cx="4953000" cy="20927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artoon people">
            <a:extLst>
              <a:ext uri="{FF2B5EF4-FFF2-40B4-BE49-F238E27FC236}">
                <a16:creationId xmlns="" xmlns:a16="http://schemas.microsoft.com/office/drawing/2014/main" id="{310E2D9B-EBDE-40E7-861D-038DE25D82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330"/>
          <a:stretch/>
        </p:blipFill>
        <p:spPr bwMode="auto">
          <a:xfrm>
            <a:off x="1266824" y="2590800"/>
            <a:ext cx="4648200" cy="230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20674" y="838200"/>
            <a:ext cx="9067800" cy="1752600"/>
          </a:xfrm>
          <a:solidFill>
            <a:schemeClr val="bg1"/>
          </a:solidFill>
        </p:spPr>
        <p:txBody>
          <a:bodyPr/>
          <a:lstStyle/>
          <a:p>
            <a:pPr>
              <a:buFont typeface="Arial" panose="020B0604020202020204" pitchFamily="34" charset="0"/>
              <a:buChar char="•"/>
            </a:pPr>
            <a:r>
              <a:rPr lang="en-US" sz="2400" dirty="0">
                <a:solidFill>
                  <a:srgbClr val="753E3E"/>
                </a:solidFill>
              </a:rPr>
              <a:t>Oregon Public Meetings Law ORS 192.610 to 192.690</a:t>
            </a:r>
          </a:p>
          <a:p>
            <a:pPr lvl="1">
              <a:buFont typeface="Arial" panose="020B0604020202020204" pitchFamily="34" charset="0"/>
              <a:buChar char="•"/>
            </a:pPr>
            <a:r>
              <a:rPr lang="en-US" sz="2400" dirty="0">
                <a:solidFill>
                  <a:schemeClr val="tx1"/>
                </a:solidFill>
              </a:rPr>
              <a:t>A quorum of a governing body may not meet in private for the purpose of deciding on or deliberating toward a decision on any matter</a:t>
            </a:r>
          </a:p>
        </p:txBody>
      </p:sp>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Oregon Local Budget Law Basics</a:t>
            </a:r>
          </a:p>
        </p:txBody>
      </p:sp>
      <p:sp>
        <p:nvSpPr>
          <p:cNvPr id="10" name="Rectangle: Rounded Corners 8">
            <a:extLst>
              <a:ext uri="{FF2B5EF4-FFF2-40B4-BE49-F238E27FC236}">
                <a16:creationId xmlns="" xmlns:a16="http://schemas.microsoft.com/office/drawing/2014/main" id="{B88709BF-CBA6-4156-87E3-2888759EB70A}"/>
              </a:ext>
            </a:extLst>
          </p:cNvPr>
          <p:cNvSpPr/>
          <p:nvPr/>
        </p:nvSpPr>
        <p:spPr>
          <a:xfrm>
            <a:off x="1266824" y="2686115"/>
            <a:ext cx="5295185" cy="2692388"/>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5B3381C6-55A0-4F2B-BEA9-05E97491DE87}"/>
              </a:ext>
            </a:extLst>
          </p:cNvPr>
          <p:cNvSpPr/>
          <p:nvPr/>
        </p:nvSpPr>
        <p:spPr>
          <a:xfrm>
            <a:off x="1274761" y="5486400"/>
            <a:ext cx="8104188" cy="1200329"/>
          </a:xfrm>
          <a:prstGeom prst="rect">
            <a:avLst/>
          </a:prstGeom>
        </p:spPr>
        <p:txBody>
          <a:bodyPr wrap="square">
            <a:spAutoFit/>
          </a:bodyPr>
          <a:lstStyle/>
          <a:p>
            <a:r>
              <a:rPr lang="en-US" sz="2400" dirty="0" smtClean="0">
                <a:solidFill>
                  <a:schemeClr val="accent2">
                    <a:lumMod val="75000"/>
                  </a:schemeClr>
                </a:solidFill>
              </a:rPr>
              <a:t>Quorum is one more than fifty </a:t>
            </a:r>
            <a:r>
              <a:rPr lang="en-US" sz="2400" dirty="0">
                <a:solidFill>
                  <a:schemeClr val="accent2">
                    <a:lumMod val="75000"/>
                  </a:schemeClr>
                </a:solidFill>
              </a:rPr>
              <a:t>percent </a:t>
            </a:r>
            <a:r>
              <a:rPr lang="en-US" sz="2400" dirty="0" smtClean="0">
                <a:solidFill>
                  <a:schemeClr val="accent2">
                    <a:lumMod val="75000"/>
                  </a:schemeClr>
                </a:solidFill>
              </a:rPr>
              <a:t>of </a:t>
            </a:r>
            <a:r>
              <a:rPr lang="en-US" sz="2400" dirty="0">
                <a:solidFill>
                  <a:schemeClr val="accent2">
                    <a:lumMod val="75000"/>
                  </a:schemeClr>
                </a:solidFill>
              </a:rPr>
              <a:t>the </a:t>
            </a:r>
            <a:r>
              <a:rPr lang="en-US" sz="2400" dirty="0" smtClean="0">
                <a:solidFill>
                  <a:schemeClr val="accent2">
                    <a:lumMod val="75000"/>
                  </a:schemeClr>
                </a:solidFill>
              </a:rPr>
              <a:t>Budget Committee members</a:t>
            </a:r>
          </a:p>
          <a:p>
            <a:r>
              <a:rPr lang="en-US" sz="2400" dirty="0" smtClean="0">
                <a:solidFill>
                  <a:schemeClr val="accent2">
                    <a:lumMod val="75000"/>
                  </a:schemeClr>
                </a:solidFill>
              </a:rPr>
              <a:t>Majority depends on # of Governing body and Electors</a:t>
            </a:r>
            <a:endParaRPr lang="en-US" sz="2400" dirty="0"/>
          </a:p>
        </p:txBody>
      </p:sp>
    </p:spTree>
    <p:extLst>
      <p:ext uri="{BB962C8B-B14F-4D97-AF65-F5344CB8AC3E}">
        <p14:creationId xmlns:p14="http://schemas.microsoft.com/office/powerpoint/2010/main" val="3145312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10058400" cy="533400"/>
          </a:xfrm>
          <a:solidFill>
            <a:schemeClr val="bg1"/>
          </a:solidFill>
        </p:spPr>
        <p:txBody>
          <a:bodyPr/>
          <a:lstStyle/>
          <a:p>
            <a:pPr>
              <a:buFont typeface="Arial" panose="020B0604020202020204" pitchFamily="34" charset="0"/>
              <a:buChar char="•"/>
            </a:pPr>
            <a:r>
              <a:rPr lang="en-US" sz="2400" dirty="0">
                <a:solidFill>
                  <a:srgbClr val="753E3E"/>
                </a:solidFill>
              </a:rPr>
              <a:t>Oregon Public Meetings Law ORS 192.610 to 192.690 – Serial Meetings</a:t>
            </a:r>
          </a:p>
        </p:txBody>
      </p:sp>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Oregon Local Budget Law Basics</a:t>
            </a:r>
          </a:p>
        </p:txBody>
      </p:sp>
      <p:sp>
        <p:nvSpPr>
          <p:cNvPr id="12" name="Content Placeholder 9">
            <a:extLst>
              <a:ext uri="{FF2B5EF4-FFF2-40B4-BE49-F238E27FC236}">
                <a16:creationId xmlns="" xmlns:a16="http://schemas.microsoft.com/office/drawing/2014/main" id="{F50385CB-E0D3-4BCE-AEC3-174257C70DA2}"/>
              </a:ext>
            </a:extLst>
          </p:cNvPr>
          <p:cNvSpPr txBox="1">
            <a:spLocks/>
          </p:cNvSpPr>
          <p:nvPr/>
        </p:nvSpPr>
        <p:spPr bwMode="auto">
          <a:xfrm>
            <a:off x="301624" y="1524000"/>
            <a:ext cx="7164388" cy="3581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E68422"/>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46648"/>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63891F"/>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buFont typeface="Arial" panose="020B0604020202020204" pitchFamily="34" charset="0"/>
              <a:buChar char="•"/>
            </a:pPr>
            <a:r>
              <a:rPr lang="en-US" sz="2400" dirty="0"/>
              <a:t>A serial meeting is a series of separate conversations between members of governing body that equal a quorum.  They are prohibited in Oregon.</a:t>
            </a:r>
          </a:p>
          <a:p>
            <a:pPr lvl="1">
              <a:buFont typeface="Arial" panose="020B0604020202020204" pitchFamily="34" charset="0"/>
              <a:buChar char="•"/>
            </a:pPr>
            <a:r>
              <a:rPr lang="en-US" sz="2400" dirty="0"/>
              <a:t>Meetings can occur through email, phone calls, in-person conversations, and text messages under Oregon’s Public Meeting Laws</a:t>
            </a:r>
          </a:p>
          <a:p>
            <a:pPr lvl="1">
              <a:buFont typeface="Arial" panose="020B0604020202020204" pitchFamily="34" charset="0"/>
              <a:buChar char="•"/>
            </a:pPr>
            <a:r>
              <a:rPr lang="en-US" sz="2400" dirty="0"/>
              <a:t>Budget committee members can be held </a:t>
            </a:r>
            <a:r>
              <a:rPr lang="en-US" sz="2400" i="1" dirty="0">
                <a:solidFill>
                  <a:srgbClr val="FF0000"/>
                </a:solidFill>
              </a:rPr>
              <a:t>personally liable!</a:t>
            </a:r>
          </a:p>
        </p:txBody>
      </p:sp>
      <p:pic>
        <p:nvPicPr>
          <p:cNvPr id="13" name="Picture 12" descr="A screenshot of a cell phone&#10;&#10;Description generated with very high confidence">
            <a:extLst>
              <a:ext uri="{FF2B5EF4-FFF2-40B4-BE49-F238E27FC236}">
                <a16:creationId xmlns="" xmlns:a16="http://schemas.microsoft.com/office/drawing/2014/main" id="{EA06B3C5-53E3-4B0B-98FC-FC5F9B0E5187}"/>
              </a:ext>
            </a:extLst>
          </p:cNvPr>
          <p:cNvPicPr>
            <a:picLocks noChangeAspect="1"/>
          </p:cNvPicPr>
          <p:nvPr/>
        </p:nvPicPr>
        <p:blipFill>
          <a:blip r:embed="rId3"/>
          <a:stretch>
            <a:fillRect/>
          </a:stretch>
        </p:blipFill>
        <p:spPr>
          <a:xfrm>
            <a:off x="7618412" y="1544108"/>
            <a:ext cx="3124200" cy="5313892"/>
          </a:xfrm>
          <a:prstGeom prst="rect">
            <a:avLst/>
          </a:prstGeom>
        </p:spPr>
      </p:pic>
    </p:spTree>
    <p:extLst>
      <p:ext uri="{BB962C8B-B14F-4D97-AF65-F5344CB8AC3E}">
        <p14:creationId xmlns:p14="http://schemas.microsoft.com/office/powerpoint/2010/main" val="1358330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3212" y="76200"/>
            <a:ext cx="10895170" cy="944562"/>
          </a:xfrm>
        </p:spPr>
        <p:txBody>
          <a:bodyPr/>
          <a:lstStyle/>
          <a:p>
            <a:pPr eaLnBrk="1" fontAlgn="auto" hangingPunct="1">
              <a:spcAft>
                <a:spcPts val="0"/>
              </a:spcAft>
              <a:defRPr/>
            </a:pPr>
            <a:r>
              <a:rPr lang="en-US" sz="4400" dirty="0"/>
              <a:t>Purpose &amp; Objectives of the Budget </a:t>
            </a:r>
            <a:endParaRPr lang="en-US" sz="4400" dirty="0">
              <a:latin typeface="Book Antiqua" pitchFamily="18" charset="0"/>
            </a:endParaRPr>
          </a:p>
        </p:txBody>
      </p:sp>
      <p:sp>
        <p:nvSpPr>
          <p:cNvPr id="5"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79412" y="1208126"/>
            <a:ext cx="7315200" cy="4811674"/>
          </a:xfrm>
          <a:solidFill>
            <a:schemeClr val="bg1"/>
          </a:solidFill>
        </p:spPr>
        <p:txBody>
          <a:bodyPr/>
          <a:lstStyle/>
          <a:p>
            <a:r>
              <a:rPr lang="en-US" sz="2400" dirty="0"/>
              <a:t>What is the purpose of a budget?</a:t>
            </a:r>
          </a:p>
          <a:p>
            <a:pPr lvl="1">
              <a:buFont typeface="Arial" panose="020B0604020202020204" pitchFamily="34" charset="0"/>
              <a:buChar char="•"/>
            </a:pPr>
            <a:r>
              <a:rPr lang="en-US" sz="2400" dirty="0">
                <a:solidFill>
                  <a:schemeClr val="tx1"/>
                </a:solidFill>
              </a:rPr>
              <a:t>To fund programs that are </a:t>
            </a:r>
          </a:p>
          <a:p>
            <a:pPr lvl="2"/>
            <a:r>
              <a:rPr lang="en-US" sz="2400" i="1" dirty="0">
                <a:solidFill>
                  <a:schemeClr val="accent4">
                    <a:lumMod val="75000"/>
                  </a:schemeClr>
                </a:solidFill>
              </a:rPr>
              <a:t>responsive</a:t>
            </a:r>
            <a:r>
              <a:rPr lang="en-US" sz="2400" dirty="0">
                <a:solidFill>
                  <a:schemeClr val="tx1"/>
                </a:solidFill>
              </a:rPr>
              <a:t> to </a:t>
            </a:r>
            <a:r>
              <a:rPr lang="en-US" sz="2400" dirty="0" smtClean="0">
                <a:solidFill>
                  <a:schemeClr val="tx1"/>
                </a:solidFill>
              </a:rPr>
              <a:t>citizen wishes</a:t>
            </a:r>
            <a:endParaRPr lang="en-US" sz="2400" dirty="0">
              <a:solidFill>
                <a:schemeClr val="tx1"/>
              </a:solidFill>
            </a:endParaRPr>
          </a:p>
          <a:p>
            <a:pPr lvl="2"/>
            <a:r>
              <a:rPr lang="en-US" sz="2400" i="1" dirty="0">
                <a:solidFill>
                  <a:schemeClr val="accent4">
                    <a:lumMod val="75000"/>
                  </a:schemeClr>
                </a:solidFill>
              </a:rPr>
              <a:t>effective</a:t>
            </a:r>
            <a:r>
              <a:rPr lang="en-US" sz="2400" dirty="0">
                <a:solidFill>
                  <a:schemeClr val="tx1"/>
                </a:solidFill>
              </a:rPr>
              <a:t> in accomplishing </a:t>
            </a:r>
            <a:r>
              <a:rPr lang="en-US" sz="2400" dirty="0" smtClean="0">
                <a:solidFill>
                  <a:schemeClr val="tx1"/>
                </a:solidFill>
              </a:rPr>
              <a:t>goals</a:t>
            </a:r>
            <a:endParaRPr lang="en-US" sz="2400" dirty="0">
              <a:solidFill>
                <a:schemeClr val="tx1"/>
              </a:solidFill>
            </a:endParaRPr>
          </a:p>
          <a:p>
            <a:pPr lvl="2"/>
            <a:r>
              <a:rPr lang="en-US" sz="2400" i="1" dirty="0">
                <a:solidFill>
                  <a:schemeClr val="accent4">
                    <a:lumMod val="75000"/>
                  </a:schemeClr>
                </a:solidFill>
              </a:rPr>
              <a:t>cost efficient</a:t>
            </a:r>
          </a:p>
          <a:p>
            <a:pPr lvl="1">
              <a:buFont typeface="Arial" panose="020B0604020202020204" pitchFamily="34" charset="0"/>
              <a:buChar char="•"/>
            </a:pPr>
            <a:r>
              <a:rPr lang="en-US" sz="2400" dirty="0">
                <a:solidFill>
                  <a:schemeClr val="tx1"/>
                </a:solidFill>
              </a:rPr>
              <a:t>To </a:t>
            </a:r>
          </a:p>
          <a:p>
            <a:pPr lvl="2"/>
            <a:r>
              <a:rPr lang="en-US" sz="2400" i="1" dirty="0">
                <a:solidFill>
                  <a:schemeClr val="accent4">
                    <a:lumMod val="75000"/>
                  </a:schemeClr>
                </a:solidFill>
              </a:rPr>
              <a:t>plan, set and coordinate </a:t>
            </a:r>
            <a:r>
              <a:rPr lang="en-US" sz="2400" i="1" dirty="0" smtClean="0">
                <a:solidFill>
                  <a:schemeClr val="tx1"/>
                </a:solidFill>
              </a:rPr>
              <a:t>policy and goal priorities</a:t>
            </a:r>
            <a:endParaRPr lang="en-US" sz="2400" i="1" dirty="0">
              <a:solidFill>
                <a:schemeClr val="tx1"/>
              </a:solidFill>
            </a:endParaRPr>
          </a:p>
          <a:p>
            <a:pPr lvl="2"/>
            <a:r>
              <a:rPr lang="en-US" sz="2400" dirty="0">
                <a:solidFill>
                  <a:schemeClr val="accent4">
                    <a:lumMod val="75000"/>
                  </a:schemeClr>
                </a:solidFill>
              </a:rPr>
              <a:t>ensure a </a:t>
            </a:r>
            <a:r>
              <a:rPr lang="en-US" sz="2400" i="1" dirty="0">
                <a:solidFill>
                  <a:schemeClr val="accent4">
                    <a:lumMod val="75000"/>
                  </a:schemeClr>
                </a:solidFill>
              </a:rPr>
              <a:t>healthy </a:t>
            </a:r>
            <a:r>
              <a:rPr lang="en-US" sz="2400" i="1" dirty="0" smtClean="0">
                <a:solidFill>
                  <a:schemeClr val="accent4">
                    <a:lumMod val="75000"/>
                  </a:schemeClr>
                </a:solidFill>
              </a:rPr>
              <a:t>financial picture</a:t>
            </a:r>
          </a:p>
          <a:p>
            <a:pPr lvl="2"/>
            <a:r>
              <a:rPr lang="en-US" sz="2400" i="1" dirty="0" smtClean="0">
                <a:solidFill>
                  <a:schemeClr val="accent4">
                    <a:lumMod val="75000"/>
                  </a:schemeClr>
                </a:solidFill>
              </a:rPr>
              <a:t>Control expenditures</a:t>
            </a:r>
            <a:r>
              <a:rPr lang="en-US" sz="2400" i="1" dirty="0" smtClean="0"/>
              <a:t> of public funds</a:t>
            </a:r>
            <a:endParaRPr lang="en-US" sz="2400" i="1" dirty="0">
              <a:solidFill>
                <a:schemeClr val="accent4">
                  <a:lumMod val="75000"/>
                </a:schemeClr>
              </a:solidFill>
            </a:endParaRPr>
          </a:p>
          <a:p>
            <a:pPr lvl="2"/>
            <a:r>
              <a:rPr lang="en-US" sz="2400" i="1" dirty="0">
                <a:solidFill>
                  <a:schemeClr val="accent4">
                    <a:lumMod val="75000"/>
                  </a:schemeClr>
                </a:solidFill>
              </a:rPr>
              <a:t>Communicate</a:t>
            </a:r>
            <a:r>
              <a:rPr lang="en-US" sz="2400" i="1" dirty="0">
                <a:solidFill>
                  <a:schemeClr val="tx1"/>
                </a:solidFill>
              </a:rPr>
              <a:t> to the public and stakeholders</a:t>
            </a:r>
          </a:p>
          <a:p>
            <a:pPr marL="0">
              <a:buFont typeface="Arial" panose="020B0604020202020204" pitchFamily="34" charset="0"/>
              <a:buChar char="•"/>
            </a:pPr>
            <a:endParaRPr lang="en-US" sz="2000" dirty="0">
              <a:solidFill>
                <a:schemeClr val="tx1"/>
              </a:solidFill>
            </a:endParaRPr>
          </a:p>
          <a:p>
            <a:pPr marL="0">
              <a:buFont typeface="Arial" panose="020B0604020202020204" pitchFamily="34" charset="0"/>
              <a:buChar char="•"/>
            </a:pPr>
            <a:r>
              <a:rPr lang="en-US" sz="2000" dirty="0">
                <a:solidFill>
                  <a:schemeClr val="tx1"/>
                </a:solidFill>
              </a:rPr>
              <a:t>Source: Budgeting for Local Government</a:t>
            </a:r>
            <a:endParaRPr lang="en-US" sz="2000" dirty="0"/>
          </a:p>
        </p:txBody>
      </p:sp>
      <p:pic>
        <p:nvPicPr>
          <p:cNvPr id="7" name="Picture 6" descr="Image result for purpose">
            <a:extLst>
              <a:ext uri="{FF2B5EF4-FFF2-40B4-BE49-F238E27FC236}">
                <a16:creationId xmlns="" xmlns:a16="http://schemas.microsoft.com/office/drawing/2014/main" id="{B46E244F-CCD5-4D5E-8C29-CAFC838F27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86" r="34174"/>
          <a:stretch/>
        </p:blipFill>
        <p:spPr bwMode="auto">
          <a:xfrm>
            <a:off x="8075612" y="1905000"/>
            <a:ext cx="2508885" cy="370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0918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10058400" cy="533400"/>
          </a:xfrm>
          <a:solidFill>
            <a:schemeClr val="bg1"/>
          </a:solidFill>
        </p:spPr>
        <p:txBody>
          <a:bodyPr/>
          <a:lstStyle/>
          <a:p>
            <a:pPr>
              <a:buFont typeface="Arial" panose="020B0604020202020204" pitchFamily="34" charset="0"/>
              <a:buChar char="•"/>
            </a:pPr>
            <a:r>
              <a:rPr lang="en-US" sz="2400" dirty="0">
                <a:solidFill>
                  <a:srgbClr val="753E3E"/>
                </a:solidFill>
              </a:rPr>
              <a:t>Oregon Public Meetings Law ORS 192.610 to 192.690</a:t>
            </a:r>
          </a:p>
        </p:txBody>
      </p:sp>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Oregon Local Budget Law Basics</a:t>
            </a:r>
          </a:p>
        </p:txBody>
      </p:sp>
      <p:sp>
        <p:nvSpPr>
          <p:cNvPr id="12" name="Content Placeholder 9">
            <a:extLst>
              <a:ext uri="{FF2B5EF4-FFF2-40B4-BE49-F238E27FC236}">
                <a16:creationId xmlns="" xmlns:a16="http://schemas.microsoft.com/office/drawing/2014/main" id="{F50385CB-E0D3-4BCE-AEC3-174257C70DA2}"/>
              </a:ext>
            </a:extLst>
          </p:cNvPr>
          <p:cNvSpPr txBox="1">
            <a:spLocks/>
          </p:cNvSpPr>
          <p:nvPr/>
        </p:nvSpPr>
        <p:spPr bwMode="auto">
          <a:xfrm>
            <a:off x="301624" y="1524000"/>
            <a:ext cx="10136188"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E68422"/>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46648"/>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63891F"/>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buFont typeface="Arial" panose="020B0604020202020204" pitchFamily="34" charset="0"/>
              <a:buChar char="•"/>
            </a:pPr>
            <a:r>
              <a:rPr lang="en-US" sz="2400" dirty="0"/>
              <a:t>What if we don’t have quorum at a budget committee meeting?</a:t>
            </a:r>
            <a:endParaRPr lang="en-US" sz="2400" i="1" dirty="0">
              <a:solidFill>
                <a:srgbClr val="FF0000"/>
              </a:solidFill>
            </a:endParaRPr>
          </a:p>
        </p:txBody>
      </p:sp>
      <p:pic>
        <p:nvPicPr>
          <p:cNvPr id="6" name="Picture 2" descr="Image result for adjourn">
            <a:extLst>
              <a:ext uri="{FF2B5EF4-FFF2-40B4-BE49-F238E27FC236}">
                <a16:creationId xmlns="" xmlns:a16="http://schemas.microsoft.com/office/drawing/2014/main" id="{D789C060-12ED-45D3-B9A1-F583A5C854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12" t="8374" r="9768" b="12157"/>
          <a:stretch/>
        </p:blipFill>
        <p:spPr bwMode="auto">
          <a:xfrm>
            <a:off x="2236270" y="2133600"/>
            <a:ext cx="7025877" cy="4185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5421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10058400" cy="533400"/>
          </a:xfrm>
          <a:solidFill>
            <a:schemeClr val="bg1"/>
          </a:solidFill>
        </p:spPr>
        <p:txBody>
          <a:bodyPr/>
          <a:lstStyle/>
          <a:p>
            <a:pPr>
              <a:buFont typeface="Arial" panose="020B0604020202020204" pitchFamily="34" charset="0"/>
              <a:buChar char="•"/>
            </a:pPr>
            <a:r>
              <a:rPr lang="en-US" sz="2400" dirty="0">
                <a:solidFill>
                  <a:srgbClr val="753E3E"/>
                </a:solidFill>
              </a:rPr>
              <a:t>Oregon Public Meetings Law ORS 192.610 to 192.690</a:t>
            </a:r>
          </a:p>
        </p:txBody>
      </p:sp>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Oregon Local Budget Law Basics</a:t>
            </a:r>
          </a:p>
        </p:txBody>
      </p:sp>
      <p:sp>
        <p:nvSpPr>
          <p:cNvPr id="12" name="Content Placeholder 9">
            <a:extLst>
              <a:ext uri="{FF2B5EF4-FFF2-40B4-BE49-F238E27FC236}">
                <a16:creationId xmlns="" xmlns:a16="http://schemas.microsoft.com/office/drawing/2014/main" id="{F50385CB-E0D3-4BCE-AEC3-174257C70DA2}"/>
              </a:ext>
            </a:extLst>
          </p:cNvPr>
          <p:cNvSpPr txBox="1">
            <a:spLocks/>
          </p:cNvSpPr>
          <p:nvPr/>
        </p:nvSpPr>
        <p:spPr bwMode="auto">
          <a:xfrm>
            <a:off x="301624" y="1524000"/>
            <a:ext cx="10136188"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E68422"/>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46648"/>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63891F"/>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buFont typeface="Arial" panose="020B0604020202020204" pitchFamily="34" charset="0"/>
              <a:buChar char="•"/>
            </a:pPr>
            <a:r>
              <a:rPr lang="en-US" sz="2400" dirty="0"/>
              <a:t>What if we can’t find people to volunteer or people drop off?</a:t>
            </a:r>
            <a:endParaRPr lang="en-US" sz="2400" i="1" dirty="0">
              <a:solidFill>
                <a:srgbClr val="FF0000"/>
              </a:solidFill>
            </a:endParaRPr>
          </a:p>
        </p:txBody>
      </p:sp>
      <p:pic>
        <p:nvPicPr>
          <p:cNvPr id="8" name="Picture 2" descr="Image result for where is everyone">
            <a:extLst>
              <a:ext uri="{FF2B5EF4-FFF2-40B4-BE49-F238E27FC236}">
                <a16:creationId xmlns="" xmlns:a16="http://schemas.microsoft.com/office/drawing/2014/main" id="{530317BD-D8B6-4BFC-924F-B38197E0A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4945" y="2286000"/>
            <a:ext cx="5431704" cy="3541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4487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Oregon Local Budget Law Basics</a:t>
            </a:r>
          </a:p>
        </p:txBody>
      </p:sp>
      <p:sp>
        <p:nvSpPr>
          <p:cNvPr id="12" name="Content Placeholder 9">
            <a:extLst>
              <a:ext uri="{FF2B5EF4-FFF2-40B4-BE49-F238E27FC236}">
                <a16:creationId xmlns="" xmlns:a16="http://schemas.microsoft.com/office/drawing/2014/main" id="{F50385CB-E0D3-4BCE-AEC3-174257C70DA2}"/>
              </a:ext>
            </a:extLst>
          </p:cNvPr>
          <p:cNvSpPr txBox="1">
            <a:spLocks/>
          </p:cNvSpPr>
          <p:nvPr/>
        </p:nvSpPr>
        <p:spPr bwMode="auto">
          <a:xfrm>
            <a:off x="301624" y="1066800"/>
            <a:ext cx="10136188" cy="502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E68422"/>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46648"/>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63891F"/>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400" dirty="0"/>
              <a:t>Why Follow Local Budget Law?</a:t>
            </a:r>
          </a:p>
          <a:p>
            <a:pPr lvl="1"/>
            <a:r>
              <a:rPr lang="en-US" sz="2400" dirty="0"/>
              <a:t>Public official expending money in excess of amount or for different purpose than provided by law unlawful.</a:t>
            </a:r>
          </a:p>
          <a:p>
            <a:pPr lvl="2"/>
            <a:r>
              <a:rPr lang="en-US" sz="2200" dirty="0"/>
              <a:t>Civil Liability:</a:t>
            </a:r>
          </a:p>
          <a:p>
            <a:pPr marL="1050925" lvl="3" indent="0">
              <a:buNone/>
            </a:pPr>
            <a:r>
              <a:rPr lang="en-US" sz="1200" dirty="0"/>
              <a:t>1) It is unlawful for any public official to expend any moneys in excess of the amounts provided by law, or for any other or different purpose than provided by law.</a:t>
            </a:r>
          </a:p>
          <a:p>
            <a:pPr marL="1050925" lvl="3" indent="0">
              <a:buNone/>
            </a:pPr>
            <a:r>
              <a:rPr lang="en-US" sz="1200" dirty="0"/>
              <a:t>(2)Any public official who expends any public moneys in excess of the amounts or for any other or different purpose than authorized by law shall be civilly liable for the return of the money by suit of the district attorney of the district in which the offense is committed, or at the suit of any taxpayer of such district, if the expenditure constitutes malfeasance in office or willful or wanton neglect of duty.</a:t>
            </a:r>
          </a:p>
          <a:p>
            <a:pPr marL="1050925" lvl="3" indent="0">
              <a:buNone/>
            </a:pPr>
            <a:r>
              <a:rPr lang="en-US" sz="1200" dirty="0"/>
              <a:t>(3)On the demand in writing of 10 taxpayers of any municipal corporation with a population exceeding 100,000 inhabitants, filed with the tax supervising and conservation commission in the county in which the municipal corporation is situated, which demand sets forth that a public official has unlawfully expended public moneys in excess of the amount or for any other or different purpose than provided by law and that the expenditure constitutes malfeasance in office or willful or wanton neglect of duty, the tax supervising and conservation commission shall make an investigation of the facts as to the expenditure. If the tax supervising and conservation commission finds that public moneys have been unlawfully expended and that the expenditure constitutes malfeasance in office or willful or wanton neglect of duty, the commission shall proceed at law in the courts against the public official who has unlawfully expended the moneys for the return of the moneys unlawfully expended to the treasury of the municipal corporation. A right of action hereby is granted to the tax supervising and conservation commission for the purposes of this section.</a:t>
            </a:r>
          </a:p>
          <a:p>
            <a:pPr lvl="3">
              <a:buFont typeface="Arial" panose="020B0604020202020204" pitchFamily="34" charset="0"/>
              <a:buChar char="•"/>
            </a:pPr>
            <a:endParaRPr lang="en-US" sz="1200" dirty="0"/>
          </a:p>
          <a:p>
            <a:pPr lvl="3">
              <a:buFont typeface="Arial" panose="020B0604020202020204" pitchFamily="34" charset="0"/>
              <a:buChar char="•"/>
            </a:pPr>
            <a:r>
              <a:rPr lang="en-US" sz="1200" dirty="0"/>
              <a:t>ORS 294.100</a:t>
            </a:r>
          </a:p>
          <a:p>
            <a:pPr lvl="1">
              <a:buFont typeface="Arial" panose="020B0604020202020204" pitchFamily="34" charset="0"/>
              <a:buChar char="•"/>
            </a:pPr>
            <a:endParaRPr lang="en-US" sz="2400" dirty="0"/>
          </a:p>
        </p:txBody>
      </p:sp>
    </p:spTree>
    <p:extLst>
      <p:ext uri="{BB962C8B-B14F-4D97-AF65-F5344CB8AC3E}">
        <p14:creationId xmlns:p14="http://schemas.microsoft.com/office/powerpoint/2010/main" val="17273429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10058400" cy="533400"/>
          </a:xfrm>
          <a:solidFill>
            <a:schemeClr val="bg1"/>
          </a:solidFill>
        </p:spPr>
        <p:txBody>
          <a:bodyPr/>
          <a:lstStyle/>
          <a:p>
            <a:pPr>
              <a:buFont typeface="Arial" panose="020B0604020202020204" pitchFamily="34" charset="0"/>
              <a:buChar char="•"/>
            </a:pPr>
            <a:r>
              <a:rPr lang="en-US" sz="2400" dirty="0">
                <a:solidFill>
                  <a:srgbClr val="753E3E"/>
                </a:solidFill>
              </a:rPr>
              <a:t>Do’s</a:t>
            </a:r>
          </a:p>
        </p:txBody>
      </p:sp>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Best Practices in Adopting Budgets</a:t>
            </a:r>
          </a:p>
        </p:txBody>
      </p:sp>
      <p:sp>
        <p:nvSpPr>
          <p:cNvPr id="12" name="Content Placeholder 9">
            <a:extLst>
              <a:ext uri="{FF2B5EF4-FFF2-40B4-BE49-F238E27FC236}">
                <a16:creationId xmlns="" xmlns:a16="http://schemas.microsoft.com/office/drawing/2014/main" id="{F50385CB-E0D3-4BCE-AEC3-174257C70DA2}"/>
              </a:ext>
            </a:extLst>
          </p:cNvPr>
          <p:cNvSpPr txBox="1">
            <a:spLocks/>
          </p:cNvSpPr>
          <p:nvPr/>
        </p:nvSpPr>
        <p:spPr bwMode="auto">
          <a:xfrm>
            <a:off x="301624" y="1524000"/>
            <a:ext cx="10136188" cy="312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E68422"/>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46648"/>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63891F"/>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buFont typeface="Arial" panose="020B0604020202020204" pitchFamily="34" charset="0"/>
              <a:buChar char="•"/>
            </a:pPr>
            <a:r>
              <a:rPr lang="en-US" sz="2400" dirty="0"/>
              <a:t>Review budget prior to first meeting for information and personal use  </a:t>
            </a:r>
          </a:p>
          <a:p>
            <a:pPr lvl="1">
              <a:buFont typeface="Arial" panose="020B0604020202020204" pitchFamily="34" charset="0"/>
              <a:buChar char="•"/>
            </a:pPr>
            <a:r>
              <a:rPr lang="en-US" sz="2400" dirty="0"/>
              <a:t>Request information from staff during the committee process</a:t>
            </a:r>
          </a:p>
          <a:p>
            <a:pPr lvl="1">
              <a:buFont typeface="Arial" panose="020B0604020202020204" pitchFamily="34" charset="0"/>
              <a:buChar char="•"/>
            </a:pPr>
            <a:r>
              <a:rPr lang="en-US" sz="2400" dirty="0"/>
              <a:t>Provide notice to inform citizens when and where deliberations on the budget will take place</a:t>
            </a:r>
          </a:p>
          <a:p>
            <a:pPr lvl="1">
              <a:buFont typeface="Arial" panose="020B0604020202020204" pitchFamily="34" charset="0"/>
              <a:buChar char="•"/>
            </a:pPr>
            <a:r>
              <a:rPr lang="en-US" sz="2400" dirty="0"/>
              <a:t>Invite public comments and questions</a:t>
            </a:r>
          </a:p>
          <a:p>
            <a:pPr lvl="1">
              <a:buFont typeface="Arial" panose="020B0604020202020204" pitchFamily="34" charset="0"/>
              <a:buChar char="•"/>
            </a:pPr>
            <a:r>
              <a:rPr lang="en-US" sz="2400" dirty="0"/>
              <a:t>Be honest</a:t>
            </a:r>
          </a:p>
          <a:p>
            <a:pPr lvl="1">
              <a:buFont typeface="Arial" panose="020B0604020202020204" pitchFamily="34" charset="0"/>
              <a:buChar char="•"/>
            </a:pPr>
            <a:r>
              <a:rPr lang="en-US" sz="2400" dirty="0"/>
              <a:t>Listen</a:t>
            </a:r>
          </a:p>
        </p:txBody>
      </p:sp>
      <p:pic>
        <p:nvPicPr>
          <p:cNvPr id="8" name="Picture 2" descr="Image result for do's and don'ts">
            <a:extLst>
              <a:ext uri="{FF2B5EF4-FFF2-40B4-BE49-F238E27FC236}">
                <a16:creationId xmlns="" xmlns:a16="http://schemas.microsoft.com/office/drawing/2014/main" id="{AB25E37F-C501-49C2-AB46-AFA948F243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036"/>
          <a:stretch/>
        </p:blipFill>
        <p:spPr bwMode="auto">
          <a:xfrm>
            <a:off x="8759822" y="3226329"/>
            <a:ext cx="2516190" cy="3631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6368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10058400" cy="533400"/>
          </a:xfrm>
          <a:solidFill>
            <a:schemeClr val="bg1"/>
          </a:solidFill>
        </p:spPr>
        <p:txBody>
          <a:bodyPr/>
          <a:lstStyle/>
          <a:p>
            <a:pPr>
              <a:buFont typeface="Arial" panose="020B0604020202020204" pitchFamily="34" charset="0"/>
              <a:buChar char="•"/>
            </a:pPr>
            <a:r>
              <a:rPr lang="en-US" sz="2400" dirty="0">
                <a:solidFill>
                  <a:srgbClr val="753E3E"/>
                </a:solidFill>
              </a:rPr>
              <a:t>Budget: Amendments and Supplemental budgets</a:t>
            </a:r>
          </a:p>
        </p:txBody>
      </p:sp>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Best Practices in Amending Budgets</a:t>
            </a:r>
          </a:p>
        </p:txBody>
      </p:sp>
      <p:sp>
        <p:nvSpPr>
          <p:cNvPr id="12" name="Content Placeholder 9">
            <a:extLst>
              <a:ext uri="{FF2B5EF4-FFF2-40B4-BE49-F238E27FC236}">
                <a16:creationId xmlns="" xmlns:a16="http://schemas.microsoft.com/office/drawing/2014/main" id="{F50385CB-E0D3-4BCE-AEC3-174257C70DA2}"/>
              </a:ext>
            </a:extLst>
          </p:cNvPr>
          <p:cNvSpPr txBox="1">
            <a:spLocks/>
          </p:cNvSpPr>
          <p:nvPr/>
        </p:nvSpPr>
        <p:spPr bwMode="auto">
          <a:xfrm>
            <a:off x="301624" y="1524000"/>
            <a:ext cx="10136188" cy="312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E68422"/>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46648"/>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63891F"/>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buFont typeface="Arial" panose="020B0604020202020204" pitchFamily="34" charset="0"/>
              <a:buChar char="•"/>
            </a:pPr>
            <a:r>
              <a:rPr lang="en-US" sz="2400" dirty="0"/>
              <a:t>Oregon Budget Law allows for the Governing Body to make changes to the budget after the Budget Committee has approved it. </a:t>
            </a:r>
          </a:p>
          <a:p>
            <a:pPr lvl="1">
              <a:buFont typeface="Arial" panose="020B0604020202020204" pitchFamily="34" charset="0"/>
              <a:buChar char="•"/>
            </a:pPr>
            <a:r>
              <a:rPr lang="en-US" sz="2400" dirty="0"/>
              <a:t>The total property tax to be levied can’t exceed  the amount shown in the budget that was approved by the budget committee</a:t>
            </a:r>
          </a:p>
          <a:p>
            <a:pPr lvl="1">
              <a:buFont typeface="Arial" panose="020B0604020202020204" pitchFamily="34" charset="0"/>
              <a:buChar char="•"/>
            </a:pPr>
            <a:r>
              <a:rPr lang="en-US" sz="2400" dirty="0"/>
              <a:t>Budget committee members are free to attend that hearing and voice their opinions about the changes</a:t>
            </a:r>
          </a:p>
        </p:txBody>
      </p:sp>
      <p:pic>
        <p:nvPicPr>
          <p:cNvPr id="6" name="Picture 5" descr="A sign on a pole&#10;&#10;Description generated with very high confidence">
            <a:extLst>
              <a:ext uri="{FF2B5EF4-FFF2-40B4-BE49-F238E27FC236}">
                <a16:creationId xmlns="" xmlns:a16="http://schemas.microsoft.com/office/drawing/2014/main" id="{641736B5-9E2B-43F1-BEE0-1DCC206B3C7B}"/>
              </a:ext>
            </a:extLst>
          </p:cNvPr>
          <p:cNvPicPr>
            <a:picLocks noChangeAspect="1"/>
          </p:cNvPicPr>
          <p:nvPr/>
        </p:nvPicPr>
        <p:blipFill rotWithShape="1">
          <a:blip r:embed="rId3"/>
          <a:srcRect l="37211" r="3412" b="-1"/>
          <a:stretch/>
        </p:blipFill>
        <p:spPr>
          <a:xfrm>
            <a:off x="8545882" y="3898114"/>
            <a:ext cx="2730130" cy="296574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10" name="Picture 9" descr="Image result for budget">
            <a:extLst>
              <a:ext uri="{FF2B5EF4-FFF2-40B4-BE49-F238E27FC236}">
                <a16:creationId xmlns="" xmlns:a16="http://schemas.microsoft.com/office/drawing/2014/main" id="{F5D33E2F-4944-41C2-AAEF-83AEB04F18B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16" b="16164"/>
          <a:stretch/>
        </p:blipFill>
        <p:spPr bwMode="auto">
          <a:xfrm rot="20739196">
            <a:off x="4068792" y="4952298"/>
            <a:ext cx="2601853" cy="117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5794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10058400" cy="533400"/>
          </a:xfrm>
          <a:solidFill>
            <a:schemeClr val="bg1"/>
          </a:solidFill>
        </p:spPr>
        <p:txBody>
          <a:bodyPr/>
          <a:lstStyle/>
          <a:p>
            <a:pPr>
              <a:buFont typeface="Arial" panose="020B0604020202020204" pitchFamily="34" charset="0"/>
              <a:buChar char="•"/>
            </a:pPr>
            <a:r>
              <a:rPr lang="en-US" sz="2400" dirty="0">
                <a:solidFill>
                  <a:srgbClr val="753E3E"/>
                </a:solidFill>
              </a:rPr>
              <a:t>Public Comment – Free Speech Protections / Time, Place &amp; Manner Restrictions</a:t>
            </a:r>
          </a:p>
        </p:txBody>
      </p:sp>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Best Practices in Adopting/Amending Budgets</a:t>
            </a:r>
          </a:p>
        </p:txBody>
      </p:sp>
      <p:sp>
        <p:nvSpPr>
          <p:cNvPr id="12" name="Content Placeholder 9">
            <a:extLst>
              <a:ext uri="{FF2B5EF4-FFF2-40B4-BE49-F238E27FC236}">
                <a16:creationId xmlns="" xmlns:a16="http://schemas.microsoft.com/office/drawing/2014/main" id="{F50385CB-E0D3-4BCE-AEC3-174257C70DA2}"/>
              </a:ext>
            </a:extLst>
          </p:cNvPr>
          <p:cNvSpPr txBox="1">
            <a:spLocks/>
          </p:cNvSpPr>
          <p:nvPr/>
        </p:nvSpPr>
        <p:spPr bwMode="auto">
          <a:xfrm>
            <a:off x="301624" y="1524000"/>
            <a:ext cx="10593388"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E68422"/>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46648"/>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63891F"/>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buFont typeface="Arial" panose="020B0604020202020204" pitchFamily="34" charset="0"/>
              <a:buChar char="•"/>
            </a:pPr>
            <a:r>
              <a:rPr lang="en-US" sz="2400" dirty="0"/>
              <a:t>You can adopt rules that:</a:t>
            </a:r>
          </a:p>
          <a:p>
            <a:pPr lvl="2">
              <a:buFont typeface="Arial" panose="020B0604020202020204" pitchFamily="34" charset="0"/>
              <a:buChar char="•"/>
            </a:pPr>
            <a:r>
              <a:rPr lang="en-US" sz="2400" dirty="0"/>
              <a:t>Dictate the time during a meeting when the public can comment.</a:t>
            </a:r>
          </a:p>
        </p:txBody>
      </p:sp>
      <p:sp>
        <p:nvSpPr>
          <p:cNvPr id="8" name="Text Placeholder 8">
            <a:extLst>
              <a:ext uri="{FF2B5EF4-FFF2-40B4-BE49-F238E27FC236}">
                <a16:creationId xmlns="" xmlns:a16="http://schemas.microsoft.com/office/drawing/2014/main" id="{2764A033-51B7-4D78-995D-0CBD8F74D621}"/>
              </a:ext>
            </a:extLst>
          </p:cNvPr>
          <p:cNvSpPr txBox="1">
            <a:spLocks/>
          </p:cNvSpPr>
          <p:nvPr/>
        </p:nvSpPr>
        <p:spPr>
          <a:xfrm>
            <a:off x="7543641" y="2743200"/>
            <a:ext cx="3732371" cy="4114800"/>
          </a:xfrm>
          <a:prstGeom prst="rect">
            <a:avLst/>
          </a:prstGeom>
          <a:solidFill>
            <a:schemeClr val="bg1">
              <a:lumMod val="85000"/>
            </a:schemeClr>
          </a:solidFill>
          <a:ln w="38100">
            <a:solidFill>
              <a:schemeClr val="accent1"/>
            </a:solidFill>
          </a:ln>
        </p:spPr>
        <p:txBody>
          <a:bodyPr vert="horz" lIns="91440" tIns="45720" rIns="91440" bIns="45720" rtlCol="0" anchor="ctr"/>
          <a:lstStyle>
            <a:defPPr>
              <a:defRPr lang="en-US"/>
            </a:defPPr>
            <a:lvl1pPr algn="l" rtl="0" eaLnBrk="0" fontAlgn="base" hangingPunct="0">
              <a:spcBef>
                <a:spcPct val="0"/>
              </a:spcBef>
              <a:spcAft>
                <a:spcPct val="0"/>
              </a:spcAft>
              <a:defRPr sz="1200" kern="1200">
                <a:solidFill>
                  <a:schemeClr val="bg2"/>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a:r>
              <a:rPr lang="en-US" sz="1800" b="1" u="sng" dirty="0">
                <a:solidFill>
                  <a:schemeClr val="accent1"/>
                </a:solidFill>
              </a:rPr>
              <a:t>Removing, Arresting and Suspending Disruptive People</a:t>
            </a:r>
          </a:p>
          <a:p>
            <a:pPr algn="ctr"/>
            <a:endParaRPr lang="en-US" sz="1800" b="1" u="sng" dirty="0">
              <a:solidFill>
                <a:schemeClr val="accent1"/>
              </a:solidFill>
            </a:endParaRPr>
          </a:p>
          <a:p>
            <a:pPr marL="285750" indent="-285750">
              <a:buFont typeface="Arial" pitchFamily="34" charset="0"/>
              <a:buChar char="•"/>
            </a:pPr>
            <a:r>
              <a:rPr lang="en-US" sz="1800" dirty="0">
                <a:solidFill>
                  <a:schemeClr val="accent1"/>
                </a:solidFill>
              </a:rPr>
              <a:t>Actual disruption is required</a:t>
            </a:r>
          </a:p>
          <a:p>
            <a:pPr marL="285750" indent="-285750">
              <a:buFont typeface="Arial" pitchFamily="34" charset="0"/>
              <a:buChar char="•"/>
            </a:pPr>
            <a:r>
              <a:rPr lang="en-US" sz="1800" dirty="0">
                <a:solidFill>
                  <a:schemeClr val="accent1"/>
                </a:solidFill>
              </a:rPr>
              <a:t>The decision to arrest must be made by a law enforcement officer</a:t>
            </a:r>
          </a:p>
          <a:p>
            <a:pPr marL="285750" indent="-285750">
              <a:buFont typeface="Arial" pitchFamily="34" charset="0"/>
              <a:buChar char="•"/>
            </a:pPr>
            <a:r>
              <a:rPr lang="en-US" sz="1800" dirty="0">
                <a:solidFill>
                  <a:schemeClr val="accent1"/>
                </a:solidFill>
              </a:rPr>
              <a:t>Suspension is probably not permitted – check with city attorney before making such a decision</a:t>
            </a:r>
            <a:endParaRPr lang="en-US" sz="1800" b="1" dirty="0">
              <a:solidFill>
                <a:schemeClr val="accent1"/>
              </a:solidFill>
            </a:endParaRPr>
          </a:p>
        </p:txBody>
      </p:sp>
      <p:sp>
        <p:nvSpPr>
          <p:cNvPr id="11" name="Content Placeholder 9">
            <a:extLst>
              <a:ext uri="{FF2B5EF4-FFF2-40B4-BE49-F238E27FC236}">
                <a16:creationId xmlns="" xmlns:a16="http://schemas.microsoft.com/office/drawing/2014/main" id="{F50385CB-E0D3-4BCE-AEC3-174257C70DA2}"/>
              </a:ext>
            </a:extLst>
          </p:cNvPr>
          <p:cNvSpPr txBox="1">
            <a:spLocks/>
          </p:cNvSpPr>
          <p:nvPr/>
        </p:nvSpPr>
        <p:spPr bwMode="auto">
          <a:xfrm>
            <a:off x="301624" y="2514600"/>
            <a:ext cx="7164387" cy="3352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E68422"/>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46648"/>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63891F"/>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2">
              <a:buFont typeface="Arial" panose="020B0604020202020204" pitchFamily="34" charset="0"/>
              <a:buChar char="•"/>
            </a:pPr>
            <a:r>
              <a:rPr lang="en-US" sz="2400" dirty="0"/>
              <a:t>Establish the particular location in a meeting where the public can address the Committee.</a:t>
            </a:r>
          </a:p>
          <a:p>
            <a:pPr lvl="2">
              <a:buFont typeface="Arial" panose="020B0604020202020204" pitchFamily="34" charset="0"/>
              <a:buChar char="•"/>
            </a:pPr>
            <a:r>
              <a:rPr lang="en-US" sz="2400" dirty="0"/>
              <a:t>Limit the topic the public can speak to during their speech.</a:t>
            </a:r>
          </a:p>
          <a:p>
            <a:pPr lvl="2">
              <a:buFont typeface="Arial" panose="020B0604020202020204" pitchFamily="34" charset="0"/>
              <a:buChar char="•"/>
            </a:pPr>
            <a:r>
              <a:rPr lang="en-US" sz="2400" dirty="0"/>
              <a:t>Regulate the amount of time each speaker is allowed to talk – must be equal across the board.</a:t>
            </a:r>
          </a:p>
          <a:p>
            <a:pPr lvl="2">
              <a:buFont typeface="Arial" panose="020B0604020202020204" pitchFamily="34" charset="0"/>
              <a:buChar char="•"/>
            </a:pPr>
            <a:r>
              <a:rPr lang="en-US" sz="2400" dirty="0"/>
              <a:t>Inform the public of these rules in advance.</a:t>
            </a:r>
          </a:p>
        </p:txBody>
      </p:sp>
    </p:spTree>
    <p:extLst>
      <p:ext uri="{BB962C8B-B14F-4D97-AF65-F5344CB8AC3E}">
        <p14:creationId xmlns:p14="http://schemas.microsoft.com/office/powerpoint/2010/main" val="35450873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10058400" cy="533400"/>
          </a:xfrm>
          <a:solidFill>
            <a:schemeClr val="bg1"/>
          </a:solidFill>
        </p:spPr>
        <p:txBody>
          <a:bodyPr/>
          <a:lstStyle/>
          <a:p>
            <a:pPr>
              <a:buFont typeface="Arial" panose="020B0604020202020204" pitchFamily="34" charset="0"/>
              <a:buChar char="•"/>
            </a:pPr>
            <a:r>
              <a:rPr lang="en-US" sz="2400" dirty="0">
                <a:solidFill>
                  <a:srgbClr val="753E3E"/>
                </a:solidFill>
              </a:rPr>
              <a:t>Don't</a:t>
            </a:r>
          </a:p>
        </p:txBody>
      </p:sp>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Best Practices in Adopting/Amending Budgets</a:t>
            </a:r>
          </a:p>
        </p:txBody>
      </p:sp>
      <p:sp>
        <p:nvSpPr>
          <p:cNvPr id="12" name="Content Placeholder 9">
            <a:extLst>
              <a:ext uri="{FF2B5EF4-FFF2-40B4-BE49-F238E27FC236}">
                <a16:creationId xmlns="" xmlns:a16="http://schemas.microsoft.com/office/drawing/2014/main" id="{F50385CB-E0D3-4BCE-AEC3-174257C70DA2}"/>
              </a:ext>
            </a:extLst>
          </p:cNvPr>
          <p:cNvSpPr txBox="1">
            <a:spLocks/>
          </p:cNvSpPr>
          <p:nvPr/>
        </p:nvSpPr>
        <p:spPr bwMode="auto">
          <a:xfrm>
            <a:off x="301624" y="1524000"/>
            <a:ext cx="10136188" cy="312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E68422"/>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46648"/>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63891F"/>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buFont typeface="Arial" panose="020B0604020202020204" pitchFamily="34" charset="0"/>
              <a:buChar char="•"/>
            </a:pPr>
            <a:r>
              <a:rPr lang="en-US" sz="2400" dirty="0"/>
              <a:t>Act independently outside of a committee/council/agency meeting</a:t>
            </a:r>
          </a:p>
          <a:p>
            <a:pPr lvl="1">
              <a:buFont typeface="Arial" panose="020B0604020202020204" pitchFamily="34" charset="0"/>
              <a:buChar char="•"/>
            </a:pPr>
            <a:r>
              <a:rPr lang="en-US" sz="2400" dirty="0"/>
              <a:t>Deliberate on the budget document before the first meeting</a:t>
            </a:r>
          </a:p>
          <a:p>
            <a:pPr lvl="1">
              <a:buFont typeface="Arial" panose="020B0604020202020204" pitchFamily="34" charset="0"/>
              <a:buChar char="•"/>
            </a:pPr>
            <a:r>
              <a:rPr lang="en-US" sz="2400" dirty="0"/>
              <a:t>Discuss anything related to the budget process outside the public meeting</a:t>
            </a:r>
          </a:p>
          <a:p>
            <a:pPr lvl="1">
              <a:buFont typeface="Arial" panose="020B0604020202020204" pitchFamily="34" charset="0"/>
              <a:buChar char="•"/>
            </a:pPr>
            <a:r>
              <a:rPr lang="en-US" sz="2400" dirty="0"/>
              <a:t>Restrict the content of a citizen’s public comment</a:t>
            </a:r>
          </a:p>
          <a:p>
            <a:pPr lvl="1">
              <a:buFont typeface="Arial" panose="020B0604020202020204" pitchFamily="34" charset="0"/>
              <a:buChar char="•"/>
            </a:pPr>
            <a:r>
              <a:rPr lang="en-US" sz="2400" dirty="0"/>
              <a:t>Hide bad news (get bad news out twice as fast as good news)</a:t>
            </a:r>
          </a:p>
          <a:p>
            <a:pPr lvl="1">
              <a:buFont typeface="Arial" panose="020B0604020202020204" pitchFamily="34" charset="0"/>
              <a:buChar char="•"/>
            </a:pPr>
            <a:r>
              <a:rPr lang="en-US" sz="2400" dirty="0"/>
              <a:t>Play games</a:t>
            </a:r>
          </a:p>
          <a:p>
            <a:pPr lvl="1">
              <a:buFont typeface="Arial" panose="020B0604020202020204" pitchFamily="34" charset="0"/>
              <a:buChar char="•"/>
            </a:pPr>
            <a:endParaRPr lang="en-US" sz="2400" dirty="0"/>
          </a:p>
        </p:txBody>
      </p:sp>
      <p:pic>
        <p:nvPicPr>
          <p:cNvPr id="6" name="Picture 2" descr="Image result for do's and don'ts">
            <a:extLst>
              <a:ext uri="{FF2B5EF4-FFF2-40B4-BE49-F238E27FC236}">
                <a16:creationId xmlns="" xmlns:a16="http://schemas.microsoft.com/office/drawing/2014/main" id="{F896DD21-DA73-4847-AC0B-A176F44D6E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060"/>
          <a:stretch/>
        </p:blipFill>
        <p:spPr bwMode="auto">
          <a:xfrm>
            <a:off x="8991602" y="3208054"/>
            <a:ext cx="2284410" cy="36499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budget">
            <a:extLst>
              <a:ext uri="{FF2B5EF4-FFF2-40B4-BE49-F238E27FC236}">
                <a16:creationId xmlns="" xmlns:a16="http://schemas.microsoft.com/office/drawing/2014/main" id="{F5D33E2F-4944-41C2-AAEF-83AEB04F18B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16" b="16164"/>
          <a:stretch/>
        </p:blipFill>
        <p:spPr bwMode="auto">
          <a:xfrm rot="20739196">
            <a:off x="4068792" y="5028499"/>
            <a:ext cx="2601853" cy="117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5768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10058400" cy="533400"/>
          </a:xfrm>
          <a:solidFill>
            <a:schemeClr val="bg1"/>
          </a:solidFill>
        </p:spPr>
        <p:txBody>
          <a:bodyPr/>
          <a:lstStyle/>
          <a:p>
            <a:pPr>
              <a:buFont typeface="Arial" panose="020B0604020202020204" pitchFamily="34" charset="0"/>
              <a:buChar char="•"/>
            </a:pPr>
            <a:r>
              <a:rPr lang="en-US" sz="2400" dirty="0">
                <a:solidFill>
                  <a:srgbClr val="753E3E"/>
                </a:solidFill>
              </a:rPr>
              <a:t>Ethics: Public Officials</a:t>
            </a:r>
          </a:p>
        </p:txBody>
      </p:sp>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Ethics</a:t>
            </a:r>
          </a:p>
        </p:txBody>
      </p:sp>
      <p:sp>
        <p:nvSpPr>
          <p:cNvPr id="12" name="Content Placeholder 9">
            <a:extLst>
              <a:ext uri="{FF2B5EF4-FFF2-40B4-BE49-F238E27FC236}">
                <a16:creationId xmlns="" xmlns:a16="http://schemas.microsoft.com/office/drawing/2014/main" id="{F50385CB-E0D3-4BCE-AEC3-174257C70DA2}"/>
              </a:ext>
            </a:extLst>
          </p:cNvPr>
          <p:cNvSpPr txBox="1">
            <a:spLocks/>
          </p:cNvSpPr>
          <p:nvPr/>
        </p:nvSpPr>
        <p:spPr bwMode="auto">
          <a:xfrm>
            <a:off x="301624" y="1524000"/>
            <a:ext cx="10669588"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E68422"/>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46648"/>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63891F"/>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buFont typeface="Arial" panose="020B0604020202020204" pitchFamily="34" charset="0"/>
              <a:buChar char="•"/>
            </a:pPr>
            <a:r>
              <a:rPr lang="en-US" sz="2400" dirty="0"/>
              <a:t>Public official is “any person serving the State of Oregon or any of its political subdivisions or any other public body, as an elected official, appointed official, employee or agent, irrespective of whether the person is compensated for the service”</a:t>
            </a:r>
          </a:p>
          <a:p>
            <a:pPr lvl="1">
              <a:buFont typeface="Arial" panose="020B0604020202020204" pitchFamily="34" charset="0"/>
              <a:buChar char="•"/>
            </a:pPr>
            <a:r>
              <a:rPr lang="en-US" sz="2400" dirty="0"/>
              <a:t>Oregon Government Ethics Commission</a:t>
            </a:r>
          </a:p>
          <a:p>
            <a:pPr lvl="2">
              <a:buFont typeface="Arial" panose="020B0604020202020204" pitchFamily="34" charset="0"/>
              <a:buChar char="•"/>
            </a:pPr>
            <a:r>
              <a:rPr lang="en-US" sz="2200" dirty="0"/>
              <a:t>Prohibited use of office</a:t>
            </a:r>
          </a:p>
          <a:p>
            <a:pPr lvl="2">
              <a:buFont typeface="Arial" panose="020B0604020202020204" pitchFamily="34" charset="0"/>
              <a:buChar char="•"/>
            </a:pPr>
            <a:r>
              <a:rPr lang="en-US" sz="2200" dirty="0"/>
              <a:t>Conflicts of interest</a:t>
            </a:r>
          </a:p>
          <a:p>
            <a:pPr lvl="2">
              <a:buFont typeface="Arial" panose="020B0604020202020204" pitchFamily="34" charset="0"/>
              <a:buChar char="•"/>
            </a:pPr>
            <a:r>
              <a:rPr lang="en-US" sz="2200" dirty="0"/>
              <a:t>Gifts</a:t>
            </a:r>
          </a:p>
          <a:p>
            <a:pPr lvl="2">
              <a:buFont typeface="Arial" panose="020B0604020202020204" pitchFamily="34" charset="0"/>
              <a:buChar char="•"/>
            </a:pPr>
            <a:r>
              <a:rPr lang="en-US" sz="2200" dirty="0"/>
              <a:t>Nepotism</a:t>
            </a:r>
          </a:p>
          <a:p>
            <a:pPr lvl="2">
              <a:buFont typeface="Arial" panose="020B0604020202020204" pitchFamily="34" charset="0"/>
              <a:buChar char="•"/>
            </a:pPr>
            <a:r>
              <a:rPr lang="en-US" sz="2200" dirty="0"/>
              <a:t>Outside employment</a:t>
            </a:r>
          </a:p>
          <a:p>
            <a:pPr lvl="2">
              <a:buFont typeface="Arial" panose="020B0604020202020204" pitchFamily="34" charset="0"/>
              <a:buChar char="•"/>
            </a:pPr>
            <a:r>
              <a:rPr lang="en-US" sz="2200" dirty="0"/>
              <a:t>Subsequent employment </a:t>
            </a:r>
          </a:p>
          <a:p>
            <a:pPr lvl="2">
              <a:buFont typeface="Arial" panose="020B0604020202020204" pitchFamily="34" charset="0"/>
              <a:buChar char="•"/>
            </a:pPr>
            <a:r>
              <a:rPr lang="en-US" sz="2200" dirty="0"/>
              <a:t>Statement of economic interest</a:t>
            </a:r>
          </a:p>
          <a:p>
            <a:pPr lvl="2">
              <a:buFont typeface="Arial" panose="020B0604020202020204" pitchFamily="34" charset="0"/>
              <a:buChar char="•"/>
            </a:pPr>
            <a:r>
              <a:rPr lang="en-US" sz="2200" dirty="0"/>
              <a:t>Lobbying and executive sessions</a:t>
            </a:r>
          </a:p>
          <a:p>
            <a:pPr lvl="1">
              <a:buFont typeface="Arial" panose="020B0604020202020204" pitchFamily="34" charset="0"/>
              <a:buChar char="•"/>
            </a:pPr>
            <a:endParaRPr lang="en-US" sz="2400" dirty="0"/>
          </a:p>
        </p:txBody>
      </p:sp>
      <p:pic>
        <p:nvPicPr>
          <p:cNvPr id="8" name="Picture 2" descr="Image result for politician">
            <a:extLst>
              <a:ext uri="{FF2B5EF4-FFF2-40B4-BE49-F238E27FC236}">
                <a16:creationId xmlns="" xmlns:a16="http://schemas.microsoft.com/office/drawing/2014/main" id="{58103983-9DE4-432C-9821-6837622425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99" r="28598" b="-1"/>
          <a:stretch/>
        </p:blipFill>
        <p:spPr bwMode="auto">
          <a:xfrm>
            <a:off x="8685213" y="3025116"/>
            <a:ext cx="2590800" cy="383288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089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10058400" cy="533400"/>
          </a:xfrm>
          <a:solidFill>
            <a:schemeClr val="bg1"/>
          </a:solidFill>
        </p:spPr>
        <p:txBody>
          <a:bodyPr/>
          <a:lstStyle/>
          <a:p>
            <a:pPr>
              <a:buFont typeface="Arial" panose="020B0604020202020204" pitchFamily="34" charset="0"/>
              <a:buChar char="•"/>
            </a:pPr>
            <a:r>
              <a:rPr lang="en-US" sz="2400" dirty="0">
                <a:solidFill>
                  <a:srgbClr val="753E3E"/>
                </a:solidFill>
              </a:rPr>
              <a:t>Ethics: Public officials cannot use their public positions for</a:t>
            </a:r>
          </a:p>
        </p:txBody>
      </p:sp>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Ethics</a:t>
            </a:r>
          </a:p>
        </p:txBody>
      </p:sp>
      <p:sp>
        <p:nvSpPr>
          <p:cNvPr id="12" name="Content Placeholder 9">
            <a:extLst>
              <a:ext uri="{FF2B5EF4-FFF2-40B4-BE49-F238E27FC236}">
                <a16:creationId xmlns="" xmlns:a16="http://schemas.microsoft.com/office/drawing/2014/main" id="{F50385CB-E0D3-4BCE-AEC3-174257C70DA2}"/>
              </a:ext>
            </a:extLst>
          </p:cNvPr>
          <p:cNvSpPr txBox="1">
            <a:spLocks/>
          </p:cNvSpPr>
          <p:nvPr/>
        </p:nvSpPr>
        <p:spPr bwMode="auto">
          <a:xfrm>
            <a:off x="301624" y="1524000"/>
            <a:ext cx="10669588"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E68422"/>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46648"/>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63891F"/>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buFont typeface="Arial" panose="020B0604020202020204" pitchFamily="34" charset="0"/>
              <a:buChar char="•"/>
            </a:pPr>
            <a:r>
              <a:rPr lang="en-US" sz="2400" dirty="0"/>
              <a:t>Financial gain or avoidance for themselves, a relative, or household member</a:t>
            </a:r>
          </a:p>
          <a:p>
            <a:pPr lvl="1">
              <a:buFont typeface="Arial" panose="020B0604020202020204" pitchFamily="34" charset="0"/>
              <a:buChar char="•"/>
            </a:pPr>
            <a:r>
              <a:rPr lang="en-US" sz="2400" dirty="0"/>
              <a:t>Promise of future employment</a:t>
            </a:r>
          </a:p>
          <a:p>
            <a:pPr lvl="1">
              <a:buFont typeface="Arial" panose="020B0604020202020204" pitchFamily="34" charset="0"/>
              <a:buChar char="•"/>
            </a:pPr>
            <a:r>
              <a:rPr lang="en-US" sz="2400" dirty="0"/>
              <a:t>Use of confidential information gained through public office</a:t>
            </a:r>
          </a:p>
          <a:p>
            <a:pPr lvl="1">
              <a:buFont typeface="Arial" panose="020B0604020202020204" pitchFamily="34" charset="0"/>
              <a:buChar char="•"/>
            </a:pPr>
            <a:r>
              <a:rPr lang="en-US" sz="2400" dirty="0"/>
              <a:t>Representation before the governing body for a fee</a:t>
            </a:r>
          </a:p>
          <a:p>
            <a:pPr lvl="1">
              <a:buFont typeface="Arial" panose="020B0604020202020204" pitchFamily="34" charset="0"/>
              <a:buChar char="•"/>
            </a:pPr>
            <a:endParaRPr lang="en-US" sz="2400" dirty="0"/>
          </a:p>
        </p:txBody>
      </p:sp>
      <p:pic>
        <p:nvPicPr>
          <p:cNvPr id="6" name="Picture 2" descr="Image result for financial gain">
            <a:extLst>
              <a:ext uri="{FF2B5EF4-FFF2-40B4-BE49-F238E27FC236}">
                <a16:creationId xmlns="" xmlns:a16="http://schemas.microsoft.com/office/drawing/2014/main" id="{B35750C0-E75D-4C22-9C29-7E3AFBFEE0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327" r="7456"/>
          <a:stretch/>
        </p:blipFill>
        <p:spPr bwMode="auto">
          <a:xfrm>
            <a:off x="7997791" y="3309563"/>
            <a:ext cx="3278221" cy="356113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3653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10058400" cy="533400"/>
          </a:xfrm>
          <a:solidFill>
            <a:schemeClr val="bg1"/>
          </a:solidFill>
        </p:spPr>
        <p:txBody>
          <a:bodyPr/>
          <a:lstStyle/>
          <a:p>
            <a:pPr>
              <a:buFont typeface="Arial" panose="020B0604020202020204" pitchFamily="34" charset="0"/>
              <a:buChar char="•"/>
            </a:pPr>
            <a:r>
              <a:rPr lang="en-US" sz="2400" dirty="0"/>
              <a:t>Ethics: </a:t>
            </a:r>
            <a:r>
              <a:rPr lang="en-US" sz="2400" dirty="0">
                <a:solidFill>
                  <a:srgbClr val="753E3E"/>
                </a:solidFill>
              </a:rPr>
              <a:t>What is NOT financial gain?</a:t>
            </a:r>
          </a:p>
        </p:txBody>
      </p:sp>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Ethics</a:t>
            </a:r>
          </a:p>
        </p:txBody>
      </p:sp>
      <p:sp>
        <p:nvSpPr>
          <p:cNvPr id="12" name="Content Placeholder 9">
            <a:extLst>
              <a:ext uri="{FF2B5EF4-FFF2-40B4-BE49-F238E27FC236}">
                <a16:creationId xmlns="" xmlns:a16="http://schemas.microsoft.com/office/drawing/2014/main" id="{F50385CB-E0D3-4BCE-AEC3-174257C70DA2}"/>
              </a:ext>
            </a:extLst>
          </p:cNvPr>
          <p:cNvSpPr txBox="1">
            <a:spLocks/>
          </p:cNvSpPr>
          <p:nvPr/>
        </p:nvSpPr>
        <p:spPr bwMode="auto">
          <a:xfrm>
            <a:off x="301624" y="1524000"/>
            <a:ext cx="7392988" cy="2819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E68422"/>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46648"/>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63891F"/>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buFont typeface="Arial" panose="020B0604020202020204" pitchFamily="34" charset="0"/>
              <a:buChar char="•"/>
            </a:pPr>
            <a:r>
              <a:rPr lang="en-US" sz="2400" dirty="0"/>
              <a:t>Official compensation package</a:t>
            </a:r>
          </a:p>
          <a:p>
            <a:pPr lvl="1">
              <a:buFont typeface="Arial" panose="020B0604020202020204" pitchFamily="34" charset="0"/>
              <a:buChar char="•"/>
            </a:pPr>
            <a:r>
              <a:rPr lang="en-US" sz="2400" dirty="0"/>
              <a:t>Honoraria (max $50)</a:t>
            </a:r>
          </a:p>
          <a:p>
            <a:pPr lvl="1">
              <a:buFont typeface="Arial" panose="020B0604020202020204" pitchFamily="34" charset="0"/>
              <a:buChar char="•"/>
            </a:pPr>
            <a:r>
              <a:rPr lang="en-US" sz="2400" dirty="0"/>
              <a:t>Reimbursement of approved expenses</a:t>
            </a:r>
          </a:p>
          <a:p>
            <a:pPr lvl="1">
              <a:buFont typeface="Arial" panose="020B0604020202020204" pitchFamily="34" charset="0"/>
              <a:buChar char="•"/>
            </a:pPr>
            <a:r>
              <a:rPr lang="en-US" sz="2400" dirty="0"/>
              <a:t>Unsolicited awards for professional achievement</a:t>
            </a:r>
          </a:p>
          <a:p>
            <a:pPr lvl="1">
              <a:buFont typeface="Arial" panose="020B0604020202020204" pitchFamily="34" charset="0"/>
              <a:buChar char="•"/>
            </a:pPr>
            <a:r>
              <a:rPr lang="en-US" sz="2400" dirty="0"/>
              <a:t>Certain gifts</a:t>
            </a:r>
          </a:p>
          <a:p>
            <a:pPr lvl="1">
              <a:buFont typeface="Arial" panose="020B0604020202020204" pitchFamily="34" charset="0"/>
              <a:buChar char="•"/>
            </a:pPr>
            <a:r>
              <a:rPr lang="en-US" sz="2400" dirty="0"/>
              <a:t>Contributions to a legal expense trust fund</a:t>
            </a:r>
          </a:p>
          <a:p>
            <a:pPr lvl="1">
              <a:buFont typeface="Arial" panose="020B0604020202020204" pitchFamily="34" charset="0"/>
              <a:buChar char="•"/>
            </a:pPr>
            <a:endParaRPr lang="en-US" sz="2400" dirty="0"/>
          </a:p>
        </p:txBody>
      </p:sp>
      <p:pic>
        <p:nvPicPr>
          <p:cNvPr id="8" name="Picture 7">
            <a:extLst>
              <a:ext uri="{FF2B5EF4-FFF2-40B4-BE49-F238E27FC236}">
                <a16:creationId xmlns="" xmlns:a16="http://schemas.microsoft.com/office/drawing/2014/main" id="{8DB99E5F-1143-45BB-862D-A12617538F9C}"/>
              </a:ext>
            </a:extLst>
          </p:cNvPr>
          <p:cNvPicPr>
            <a:picLocks noChangeAspect="1"/>
          </p:cNvPicPr>
          <p:nvPr/>
        </p:nvPicPr>
        <p:blipFill rotWithShape="1">
          <a:blip r:embed="rId3"/>
          <a:srcRect l="69555" t="21060" r="23356" b="58690"/>
          <a:stretch/>
        </p:blipFill>
        <p:spPr>
          <a:xfrm>
            <a:off x="7618412" y="3376233"/>
            <a:ext cx="3701802" cy="3481767"/>
          </a:xfrm>
          <a:prstGeom prst="rect">
            <a:avLst/>
          </a:prstGeom>
        </p:spPr>
      </p:pic>
    </p:spTree>
    <p:extLst>
      <p:ext uri="{BB962C8B-B14F-4D97-AF65-F5344CB8AC3E}">
        <p14:creationId xmlns:p14="http://schemas.microsoft.com/office/powerpoint/2010/main" val="628364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3212" y="76200"/>
            <a:ext cx="10895170" cy="944562"/>
          </a:xfrm>
        </p:spPr>
        <p:txBody>
          <a:bodyPr/>
          <a:lstStyle/>
          <a:p>
            <a:pPr eaLnBrk="1" fontAlgn="auto" hangingPunct="1">
              <a:spcAft>
                <a:spcPts val="0"/>
              </a:spcAft>
              <a:defRPr/>
            </a:pPr>
            <a:r>
              <a:rPr lang="en-US" sz="4400" dirty="0"/>
              <a:t>Purpose &amp; Objectives of the Budget </a:t>
            </a:r>
            <a:endParaRPr lang="en-US" sz="4400" dirty="0">
              <a:latin typeface="Book Antiqua" pitchFamily="18" charset="0"/>
            </a:endParaRPr>
          </a:p>
        </p:txBody>
      </p:sp>
      <p:sp>
        <p:nvSpPr>
          <p:cNvPr id="5"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85930" y="1219200"/>
            <a:ext cx="10737682" cy="3059074"/>
          </a:xfrm>
          <a:solidFill>
            <a:schemeClr val="bg1"/>
          </a:solidFill>
        </p:spPr>
        <p:txBody>
          <a:bodyPr/>
          <a:lstStyle/>
          <a:p>
            <a:r>
              <a:rPr lang="en-US" sz="2400" u="sng" dirty="0"/>
              <a:t>What are the Budget Objectives?</a:t>
            </a:r>
          </a:p>
          <a:p>
            <a:pPr lvl="1"/>
            <a:r>
              <a:rPr lang="en-US" sz="2400" dirty="0"/>
              <a:t>Establish budgeting procedures</a:t>
            </a:r>
          </a:p>
          <a:p>
            <a:pPr lvl="1"/>
            <a:r>
              <a:rPr lang="en-US" sz="2400" dirty="0"/>
              <a:t>Describe programs and the fiscal policies to accomplish </a:t>
            </a:r>
            <a:r>
              <a:rPr lang="en-US" sz="2400" dirty="0" smtClean="0"/>
              <a:t>programs</a:t>
            </a:r>
            <a:endParaRPr lang="en-US" sz="2400" dirty="0"/>
          </a:p>
          <a:p>
            <a:pPr lvl="1"/>
            <a:r>
              <a:rPr lang="en-US" sz="2400" dirty="0"/>
              <a:t>Estimate revenues, expenditures, and proposed </a:t>
            </a:r>
            <a:r>
              <a:rPr lang="en-US" sz="2400" dirty="0" smtClean="0"/>
              <a:t>taxes to levy</a:t>
            </a:r>
            <a:endParaRPr lang="en-US" sz="2400" dirty="0"/>
          </a:p>
          <a:p>
            <a:pPr lvl="1"/>
            <a:r>
              <a:rPr lang="en-US" sz="2400" dirty="0"/>
              <a:t>Obtain input from the public</a:t>
            </a:r>
          </a:p>
          <a:p>
            <a:pPr lvl="1"/>
            <a:r>
              <a:rPr lang="en-US" sz="2400" dirty="0"/>
              <a:t>Promote efficiency and economy in the expenditure of public funds</a:t>
            </a:r>
          </a:p>
          <a:p>
            <a:pPr lvl="1"/>
            <a:r>
              <a:rPr lang="en-US" sz="2400" dirty="0"/>
              <a:t>Inform public, taxpayers, and investors </a:t>
            </a:r>
          </a:p>
        </p:txBody>
      </p:sp>
      <p:pic>
        <p:nvPicPr>
          <p:cNvPr id="7" name="Picture 6" descr="Image result for objectives">
            <a:extLst>
              <a:ext uri="{FF2B5EF4-FFF2-40B4-BE49-F238E27FC236}">
                <a16:creationId xmlns="" xmlns:a16="http://schemas.microsoft.com/office/drawing/2014/main" id="{D3AF2503-59C0-488B-BB6B-457F8B95E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612" y="4237970"/>
            <a:ext cx="3937204" cy="26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2132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10058400" cy="533400"/>
          </a:xfrm>
          <a:solidFill>
            <a:schemeClr val="bg1"/>
          </a:solidFill>
        </p:spPr>
        <p:txBody>
          <a:bodyPr/>
          <a:lstStyle/>
          <a:p>
            <a:pPr>
              <a:buFont typeface="Arial" panose="020B0604020202020204" pitchFamily="34" charset="0"/>
              <a:buChar char="•"/>
            </a:pPr>
            <a:r>
              <a:rPr lang="en-US" sz="2400" dirty="0"/>
              <a:t>Ethics: </a:t>
            </a:r>
            <a:r>
              <a:rPr lang="en-US" sz="2400" dirty="0">
                <a:solidFill>
                  <a:srgbClr val="753E3E"/>
                </a:solidFill>
              </a:rPr>
              <a:t>Who is a relative or household member?</a:t>
            </a:r>
          </a:p>
        </p:txBody>
      </p:sp>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Ethics</a:t>
            </a:r>
          </a:p>
        </p:txBody>
      </p:sp>
      <p:sp>
        <p:nvSpPr>
          <p:cNvPr id="12" name="Content Placeholder 9">
            <a:extLst>
              <a:ext uri="{FF2B5EF4-FFF2-40B4-BE49-F238E27FC236}">
                <a16:creationId xmlns="" xmlns:a16="http://schemas.microsoft.com/office/drawing/2014/main" id="{F50385CB-E0D3-4BCE-AEC3-174257C70DA2}"/>
              </a:ext>
            </a:extLst>
          </p:cNvPr>
          <p:cNvSpPr txBox="1">
            <a:spLocks/>
          </p:cNvSpPr>
          <p:nvPr/>
        </p:nvSpPr>
        <p:spPr bwMode="auto">
          <a:xfrm>
            <a:off x="301624" y="1524000"/>
            <a:ext cx="7392988" cy="297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E68422"/>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46648"/>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63891F"/>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buFont typeface="Arial" panose="020B0604020202020204" pitchFamily="34" charset="0"/>
              <a:buChar char="•"/>
            </a:pPr>
            <a:r>
              <a:rPr lang="en-US" sz="2400" dirty="0"/>
              <a:t>Anyone </a:t>
            </a:r>
          </a:p>
          <a:p>
            <a:pPr lvl="2">
              <a:buFont typeface="Arial" panose="020B0604020202020204" pitchFamily="34" charset="0"/>
              <a:buChar char="•"/>
            </a:pPr>
            <a:r>
              <a:rPr lang="en-US" sz="2400" dirty="0"/>
              <a:t>Who the official has a legal support obligation</a:t>
            </a:r>
          </a:p>
          <a:p>
            <a:pPr lvl="2">
              <a:buFont typeface="Arial" panose="020B0604020202020204" pitchFamily="34" charset="0"/>
              <a:buChar char="•"/>
            </a:pPr>
            <a:r>
              <a:rPr lang="en-US" sz="2400" dirty="0"/>
              <a:t>Receiving benefits of the public official’s public employment</a:t>
            </a:r>
          </a:p>
          <a:p>
            <a:pPr lvl="2">
              <a:buFont typeface="Arial" panose="020B0604020202020204" pitchFamily="34" charset="0"/>
              <a:buChar char="•"/>
            </a:pPr>
            <a:r>
              <a:rPr lang="en-US" sz="2400" dirty="0"/>
              <a:t>From whom the official received a benefit of employment</a:t>
            </a:r>
          </a:p>
          <a:p>
            <a:pPr lvl="2">
              <a:buFont typeface="Arial" panose="020B0604020202020204" pitchFamily="34" charset="0"/>
              <a:buChar char="•"/>
            </a:pPr>
            <a:r>
              <a:rPr lang="en-US" sz="2400" dirty="0"/>
              <a:t>Residing with the public official or candidate</a:t>
            </a:r>
          </a:p>
          <a:p>
            <a:pPr lvl="1">
              <a:buFont typeface="Arial" panose="020B0604020202020204" pitchFamily="34" charset="0"/>
              <a:buChar char="•"/>
            </a:pPr>
            <a:endParaRPr lang="en-US" sz="2400" dirty="0"/>
          </a:p>
        </p:txBody>
      </p:sp>
      <p:pic>
        <p:nvPicPr>
          <p:cNvPr id="6" name="Picture 2" descr="Image result for relatives">
            <a:extLst>
              <a:ext uri="{FF2B5EF4-FFF2-40B4-BE49-F238E27FC236}">
                <a16:creationId xmlns="" xmlns:a16="http://schemas.microsoft.com/office/drawing/2014/main" id="{12011D7B-E87D-4B58-98F7-4468B49E25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65" t="15908" r="8934" b="5622"/>
          <a:stretch/>
        </p:blipFill>
        <p:spPr bwMode="auto">
          <a:xfrm>
            <a:off x="7077234" y="3505200"/>
            <a:ext cx="4198778"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1284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10058400" cy="1295400"/>
          </a:xfrm>
          <a:solidFill>
            <a:schemeClr val="bg1"/>
          </a:solidFill>
        </p:spPr>
        <p:txBody>
          <a:bodyPr/>
          <a:lstStyle/>
          <a:p>
            <a:pPr>
              <a:buFont typeface="Arial" panose="020B0604020202020204" pitchFamily="34" charset="0"/>
              <a:buChar char="•"/>
            </a:pPr>
            <a:r>
              <a:rPr lang="en-US" sz="2400" dirty="0"/>
              <a:t>Ethics:</a:t>
            </a:r>
          </a:p>
          <a:p>
            <a:pPr lvl="1">
              <a:buFont typeface="Arial" panose="020B0604020202020204" pitchFamily="34" charset="0"/>
              <a:buChar char="•"/>
            </a:pPr>
            <a:r>
              <a:rPr lang="en-US" sz="2400" dirty="0">
                <a:solidFill>
                  <a:srgbClr val="753E3E"/>
                </a:solidFill>
              </a:rPr>
              <a:t>Can a member of the budget committee borrow the fire department’s power washer to clean the exterior of his house?</a:t>
            </a:r>
          </a:p>
          <a:p>
            <a:pPr>
              <a:buFont typeface="Arial" panose="020B0604020202020204" pitchFamily="34" charset="0"/>
              <a:buChar char="•"/>
            </a:pPr>
            <a:endParaRPr lang="en-US" sz="2400" dirty="0">
              <a:solidFill>
                <a:srgbClr val="753E3E"/>
              </a:solidFill>
            </a:endParaRPr>
          </a:p>
        </p:txBody>
      </p:sp>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Ethics</a:t>
            </a:r>
          </a:p>
        </p:txBody>
      </p:sp>
      <p:pic>
        <p:nvPicPr>
          <p:cNvPr id="8" name="Picture 2" descr="Image result for power washer house">
            <a:extLst>
              <a:ext uri="{FF2B5EF4-FFF2-40B4-BE49-F238E27FC236}">
                <a16:creationId xmlns="" xmlns:a16="http://schemas.microsoft.com/office/drawing/2014/main" id="{0FEA6581-288D-4FA4-809B-DE1AF2B3450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909" b="5821"/>
          <a:stretch/>
        </p:blipFill>
        <p:spPr bwMode="auto">
          <a:xfrm>
            <a:off x="5713412" y="3728142"/>
            <a:ext cx="5564191" cy="3129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8572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10058400" cy="1676400"/>
          </a:xfrm>
          <a:solidFill>
            <a:schemeClr val="bg1"/>
          </a:solidFill>
        </p:spPr>
        <p:txBody>
          <a:bodyPr/>
          <a:lstStyle/>
          <a:p>
            <a:pPr>
              <a:buFont typeface="Arial" panose="020B0604020202020204" pitchFamily="34" charset="0"/>
              <a:buChar char="•"/>
            </a:pPr>
            <a:r>
              <a:rPr lang="en-US" sz="2400" dirty="0"/>
              <a:t>Ethics: </a:t>
            </a:r>
            <a:r>
              <a:rPr lang="en-US" sz="2400" dirty="0">
                <a:solidFill>
                  <a:srgbClr val="753E3E"/>
                </a:solidFill>
              </a:rPr>
              <a:t>Conflicts of Interest</a:t>
            </a:r>
          </a:p>
          <a:p>
            <a:pPr lvl="1">
              <a:buFont typeface="Arial" panose="020B0604020202020204" pitchFamily="34" charset="0"/>
              <a:buChar char="•"/>
            </a:pPr>
            <a:r>
              <a:rPr lang="en-US" sz="2400" dirty="0"/>
              <a:t>Participation in an official action that would or could result in a financial benefit to the public official, a relative, or a business in which either are associated</a:t>
            </a:r>
          </a:p>
          <a:p>
            <a:pPr>
              <a:buFont typeface="Arial" panose="020B0604020202020204" pitchFamily="34" charset="0"/>
              <a:buChar char="•"/>
            </a:pPr>
            <a:endParaRPr lang="en-US" sz="2400" dirty="0">
              <a:solidFill>
                <a:srgbClr val="753E3E"/>
              </a:solidFill>
            </a:endParaRPr>
          </a:p>
        </p:txBody>
      </p:sp>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Ethics</a:t>
            </a:r>
          </a:p>
        </p:txBody>
      </p:sp>
      <p:pic>
        <p:nvPicPr>
          <p:cNvPr id="5" name="Picture 4" descr="Photo from Medrants.com">
            <a:extLst>
              <a:ext uri="{FF2B5EF4-FFF2-40B4-BE49-F238E27FC236}">
                <a16:creationId xmlns="" xmlns:a16="http://schemas.microsoft.com/office/drawing/2014/main" id="{88864490-0DFE-4D44-9E8C-BA633DAED6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52" b="8111"/>
          <a:stretch/>
        </p:blipFill>
        <p:spPr bwMode="auto">
          <a:xfrm>
            <a:off x="6170613" y="2498670"/>
            <a:ext cx="5105400" cy="434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1288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8229600" cy="3200400"/>
          </a:xfrm>
          <a:solidFill>
            <a:schemeClr val="bg1"/>
          </a:solidFill>
        </p:spPr>
        <p:txBody>
          <a:bodyPr/>
          <a:lstStyle/>
          <a:p>
            <a:pPr>
              <a:buFont typeface="Arial" panose="020B0604020202020204" pitchFamily="34" charset="0"/>
              <a:buChar char="•"/>
            </a:pPr>
            <a:r>
              <a:rPr lang="en-US" sz="2400" dirty="0"/>
              <a:t>Ethics: </a:t>
            </a:r>
            <a:r>
              <a:rPr lang="en-US" sz="2400" dirty="0">
                <a:solidFill>
                  <a:srgbClr val="753E3E"/>
                </a:solidFill>
              </a:rPr>
              <a:t>What is a Gift?</a:t>
            </a:r>
          </a:p>
          <a:p>
            <a:pPr lvl="1">
              <a:buFont typeface="Arial" panose="020B0604020202020204" pitchFamily="34" charset="0"/>
              <a:buChar char="•"/>
            </a:pPr>
            <a:r>
              <a:rPr lang="en-US" sz="2400" dirty="0"/>
              <a:t>Something of economic value given to a public official or a member of their household</a:t>
            </a:r>
          </a:p>
          <a:p>
            <a:pPr lvl="1">
              <a:buFont typeface="Arial" panose="020B0604020202020204" pitchFamily="34" charset="0"/>
              <a:buChar char="•"/>
            </a:pPr>
            <a:r>
              <a:rPr lang="en-US" sz="2400" dirty="0"/>
              <a:t>Gift is not available to the general public under the same terms and conditions as those offered to the public official.</a:t>
            </a:r>
          </a:p>
          <a:p>
            <a:pPr lvl="1">
              <a:buFont typeface="Arial" panose="020B0604020202020204" pitchFamily="34" charset="0"/>
              <a:buChar char="•"/>
            </a:pPr>
            <a:r>
              <a:rPr lang="en-US" sz="2400" dirty="0"/>
              <a:t>Value greater than $50</a:t>
            </a:r>
          </a:p>
          <a:p>
            <a:pPr lvl="1">
              <a:buFont typeface="Arial" panose="020B0604020202020204" pitchFamily="34" charset="0"/>
              <a:buChar char="•"/>
            </a:pPr>
            <a:r>
              <a:rPr lang="en-US" sz="2400" dirty="0"/>
              <a:t>Source has legislative or administrative interest in my position</a:t>
            </a:r>
          </a:p>
          <a:p>
            <a:pPr>
              <a:buFont typeface="Arial" panose="020B0604020202020204" pitchFamily="34" charset="0"/>
              <a:buChar char="•"/>
            </a:pPr>
            <a:endParaRPr lang="en-US" sz="2400" dirty="0">
              <a:solidFill>
                <a:srgbClr val="753E3E"/>
              </a:solidFill>
            </a:endParaRPr>
          </a:p>
        </p:txBody>
      </p:sp>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Ethics</a:t>
            </a:r>
          </a:p>
        </p:txBody>
      </p:sp>
      <p:pic>
        <p:nvPicPr>
          <p:cNvPr id="6" name="Picture 2" descr="Image result for gift">
            <a:extLst>
              <a:ext uri="{FF2B5EF4-FFF2-40B4-BE49-F238E27FC236}">
                <a16:creationId xmlns="" xmlns:a16="http://schemas.microsoft.com/office/drawing/2014/main" id="{21E992F0-AF6B-4533-8C4B-05602FCA08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6613" y="3852124"/>
            <a:ext cx="2819400" cy="30058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50 gift image">
            <a:extLst>
              <a:ext uri="{FF2B5EF4-FFF2-40B4-BE49-F238E27FC236}">
                <a16:creationId xmlns="" xmlns:a16="http://schemas.microsoft.com/office/drawing/2014/main" id="{4F92DB67-C145-4592-B4CC-F705379C89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3300" y="2057400"/>
            <a:ext cx="248602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1600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066800"/>
            <a:ext cx="8229600" cy="4572000"/>
          </a:xfrm>
          <a:solidFill>
            <a:schemeClr val="bg1"/>
          </a:solidFill>
        </p:spPr>
        <p:txBody>
          <a:bodyPr/>
          <a:lstStyle/>
          <a:p>
            <a:pPr>
              <a:buFont typeface="Arial" panose="020B0604020202020204" pitchFamily="34" charset="0"/>
              <a:buChar char="•"/>
            </a:pPr>
            <a:r>
              <a:rPr lang="en-US" sz="2400" dirty="0"/>
              <a:t>Ethics:  </a:t>
            </a:r>
            <a:r>
              <a:rPr lang="en-US" sz="2400" dirty="0">
                <a:solidFill>
                  <a:srgbClr val="753E3E"/>
                </a:solidFill>
              </a:rPr>
              <a:t>What is not a Gift?</a:t>
            </a:r>
          </a:p>
          <a:p>
            <a:pPr lvl="1">
              <a:buFont typeface="Arial" panose="020B0604020202020204" pitchFamily="34" charset="0"/>
              <a:buChar char="•"/>
            </a:pPr>
            <a:r>
              <a:rPr lang="en-US" sz="2400" dirty="0"/>
              <a:t>Something from relatives or household members</a:t>
            </a:r>
          </a:p>
          <a:p>
            <a:pPr lvl="1">
              <a:buFont typeface="Arial" panose="020B0604020202020204" pitchFamily="34" charset="0"/>
              <a:buChar char="•"/>
            </a:pPr>
            <a:r>
              <a:rPr lang="en-US" sz="2400" dirty="0"/>
              <a:t>Reasonable expenses</a:t>
            </a:r>
          </a:p>
          <a:p>
            <a:pPr lvl="1">
              <a:buFont typeface="Arial" panose="020B0604020202020204" pitchFamily="34" charset="0"/>
              <a:buChar char="•"/>
            </a:pPr>
            <a:r>
              <a:rPr lang="en-US" sz="2400" dirty="0"/>
              <a:t>Reasonable food, travel or lodging</a:t>
            </a:r>
          </a:p>
          <a:p>
            <a:pPr lvl="1">
              <a:buFont typeface="Arial" panose="020B0604020202020204" pitchFamily="34" charset="0"/>
              <a:buChar char="•"/>
            </a:pPr>
            <a:r>
              <a:rPr lang="en-US" sz="2400" dirty="0"/>
              <a:t>Unsolicited awards or tokens of appreciation</a:t>
            </a:r>
          </a:p>
          <a:p>
            <a:pPr lvl="1">
              <a:buFont typeface="Arial" panose="020B0604020202020204" pitchFamily="34" charset="0"/>
              <a:buChar char="•"/>
            </a:pPr>
            <a:r>
              <a:rPr lang="en-US" sz="2400" dirty="0"/>
              <a:t>Anything part of the usual and customary practice of the person’s private employment</a:t>
            </a:r>
          </a:p>
          <a:p>
            <a:pPr lvl="1">
              <a:buFont typeface="Arial" panose="020B0604020202020204" pitchFamily="34" charset="0"/>
              <a:buChar char="•"/>
            </a:pPr>
            <a:r>
              <a:rPr lang="en-US" sz="2400" dirty="0"/>
              <a:t>Informational materials</a:t>
            </a:r>
          </a:p>
          <a:p>
            <a:pPr lvl="1">
              <a:buFont typeface="Arial" panose="020B0604020202020204" pitchFamily="34" charset="0"/>
              <a:buChar char="•"/>
            </a:pPr>
            <a:r>
              <a:rPr lang="en-US" sz="2400" dirty="0"/>
              <a:t>Discounts on continuing education or licensing events</a:t>
            </a:r>
          </a:p>
          <a:p>
            <a:pPr lvl="1">
              <a:buFont typeface="Arial" panose="020B0604020202020204" pitchFamily="34" charset="0"/>
              <a:buChar char="•"/>
            </a:pPr>
            <a:r>
              <a:rPr lang="en-US" sz="2400" dirty="0"/>
              <a:t>Legal defense trust fund</a:t>
            </a:r>
          </a:p>
          <a:p>
            <a:pPr>
              <a:buFont typeface="Arial" panose="020B0604020202020204" pitchFamily="34" charset="0"/>
              <a:buChar char="•"/>
            </a:pPr>
            <a:endParaRPr lang="en-US" sz="2400" dirty="0">
              <a:solidFill>
                <a:srgbClr val="753E3E"/>
              </a:solidFill>
            </a:endParaRPr>
          </a:p>
        </p:txBody>
      </p:sp>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Ethics</a:t>
            </a:r>
          </a:p>
        </p:txBody>
      </p:sp>
      <p:pic>
        <p:nvPicPr>
          <p:cNvPr id="6" name="Picture 2" descr="Image result for gift">
            <a:extLst>
              <a:ext uri="{FF2B5EF4-FFF2-40B4-BE49-F238E27FC236}">
                <a16:creationId xmlns="" xmlns:a16="http://schemas.microsoft.com/office/drawing/2014/main" id="{21E992F0-AF6B-4533-8C4B-05602FCA08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6613" y="3852124"/>
            <a:ext cx="2819400" cy="3005876"/>
          </a:xfrm>
          <a:prstGeom prst="rect">
            <a:avLst/>
          </a:prstGeom>
          <a:noFill/>
          <a:extLst>
            <a:ext uri="{909E8E84-426E-40DD-AFC4-6F175D3DCCD1}">
              <a14:hiddenFill xmlns:a14="http://schemas.microsoft.com/office/drawing/2010/main">
                <a:solidFill>
                  <a:srgbClr val="FFFFFF"/>
                </a:solidFill>
              </a14:hiddenFill>
            </a:ext>
          </a:extLst>
        </p:spPr>
      </p:pic>
      <p:sp>
        <p:nvSpPr>
          <p:cNvPr id="10" name="&quot;Not Allowed&quot; Symbol 4">
            <a:extLst>
              <a:ext uri="{FF2B5EF4-FFF2-40B4-BE49-F238E27FC236}">
                <a16:creationId xmlns="" xmlns:a16="http://schemas.microsoft.com/office/drawing/2014/main" id="{60C31234-5011-4BBF-BBDB-8CE027309528}"/>
              </a:ext>
            </a:extLst>
          </p:cNvPr>
          <p:cNvSpPr/>
          <p:nvPr/>
        </p:nvSpPr>
        <p:spPr>
          <a:xfrm>
            <a:off x="8685212" y="4419600"/>
            <a:ext cx="2362200" cy="2162222"/>
          </a:xfrm>
          <a:prstGeom prst="noSmoking">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30736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03212" y="152400"/>
            <a:ext cx="10895170" cy="7620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Questions</a:t>
            </a:r>
          </a:p>
        </p:txBody>
      </p:sp>
      <p:sp>
        <p:nvSpPr>
          <p:cNvPr id="8"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516868" y="1360526"/>
            <a:ext cx="10524026" cy="2601874"/>
          </a:xfrm>
          <a:solidFill>
            <a:schemeClr val="bg1"/>
          </a:solidFill>
        </p:spPr>
        <p:txBody>
          <a:bodyPr/>
          <a:lstStyle/>
          <a:p>
            <a:pPr marL="114300" indent="0" algn="ctr">
              <a:buNone/>
            </a:pPr>
            <a:r>
              <a:rPr lang="en-US" sz="2400" b="1" dirty="0" smtClean="0"/>
              <a:t>Resources:</a:t>
            </a:r>
          </a:p>
          <a:p>
            <a:pPr marL="114300" indent="0" algn="ctr">
              <a:buNone/>
            </a:pPr>
            <a:r>
              <a:rPr lang="en-US" sz="2400" dirty="0" smtClean="0"/>
              <a:t>Department of Revenue</a:t>
            </a:r>
          </a:p>
          <a:p>
            <a:pPr marL="114300" indent="0" algn="ctr">
              <a:buNone/>
            </a:pPr>
            <a:r>
              <a:rPr lang="en-US" sz="2400" dirty="0" smtClean="0"/>
              <a:t>League of Oregon Cities</a:t>
            </a:r>
          </a:p>
          <a:p>
            <a:pPr marL="114300" indent="0" algn="ctr">
              <a:buNone/>
            </a:pPr>
            <a:r>
              <a:rPr lang="en-US" sz="2400" dirty="0" smtClean="0"/>
              <a:t>Other Local Jurisdictions</a:t>
            </a:r>
            <a:endParaRPr lang="en-US" sz="2400" dirty="0"/>
          </a:p>
        </p:txBody>
      </p:sp>
      <p:pic>
        <p:nvPicPr>
          <p:cNvPr id="13" name="Picture 2" descr="Image result for questions images">
            <a:extLst>
              <a:ext uri="{FF2B5EF4-FFF2-40B4-BE49-F238E27FC236}">
                <a16:creationId xmlns="" xmlns:a16="http://schemas.microsoft.com/office/drawing/2014/main" id="{FFF47F9F-BD88-478F-9F96-CAC850714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897" y="4021624"/>
            <a:ext cx="5257800" cy="283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742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3212" y="76200"/>
            <a:ext cx="10895170" cy="868362"/>
          </a:xfrm>
        </p:spPr>
        <p:txBody>
          <a:bodyPr/>
          <a:lstStyle/>
          <a:p>
            <a:r>
              <a:rPr lang="en-US" sz="4400" dirty="0">
                <a:solidFill>
                  <a:srgbClr val="2F5897"/>
                </a:solidFill>
              </a:rPr>
              <a:t>Who is involved in the Budgeting Process?</a:t>
            </a:r>
          </a:p>
        </p:txBody>
      </p:sp>
      <p:pic>
        <p:nvPicPr>
          <p:cNvPr id="8" name="Picture 2" descr="Image result for city council meeting">
            <a:extLst>
              <a:ext uri="{FF2B5EF4-FFF2-40B4-BE49-F238E27FC236}">
                <a16:creationId xmlns="" xmlns:a16="http://schemas.microsoft.com/office/drawing/2014/main" id="{F320397B-59F7-4E6E-AF64-F82473C713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651" r="19189" b="-1"/>
          <a:stretch/>
        </p:blipFill>
        <p:spPr bwMode="auto">
          <a:xfrm>
            <a:off x="7542212" y="1512798"/>
            <a:ext cx="3152278" cy="465940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219200"/>
            <a:ext cx="6858000" cy="4855030"/>
          </a:xfrm>
          <a:solidFill>
            <a:schemeClr val="bg1"/>
          </a:solidFill>
        </p:spPr>
        <p:txBody>
          <a:bodyPr/>
          <a:lstStyle/>
          <a:p>
            <a:pPr>
              <a:buFont typeface="Arial" panose="020B0604020202020204" pitchFamily="34" charset="0"/>
              <a:buChar char="•"/>
            </a:pPr>
            <a:r>
              <a:rPr lang="en-US" sz="2400" dirty="0">
                <a:solidFill>
                  <a:schemeClr val="tx1"/>
                </a:solidFill>
              </a:rPr>
              <a:t>City Staff</a:t>
            </a:r>
          </a:p>
          <a:p>
            <a:pPr>
              <a:buFont typeface="Arial" panose="020B0604020202020204" pitchFamily="34" charset="0"/>
              <a:buChar char="•"/>
            </a:pPr>
            <a:r>
              <a:rPr lang="en-US" sz="2400" dirty="0">
                <a:solidFill>
                  <a:schemeClr val="tx1"/>
                </a:solidFill>
              </a:rPr>
              <a:t>Budget Officer</a:t>
            </a:r>
          </a:p>
          <a:p>
            <a:pPr>
              <a:buFont typeface="Arial" panose="020B0604020202020204" pitchFamily="34" charset="0"/>
              <a:buChar char="•"/>
            </a:pPr>
            <a:r>
              <a:rPr lang="en-US" sz="2400" dirty="0">
                <a:solidFill>
                  <a:schemeClr val="tx1"/>
                </a:solidFill>
              </a:rPr>
              <a:t>Budget Committee</a:t>
            </a:r>
          </a:p>
          <a:p>
            <a:pPr>
              <a:buFont typeface="Arial" panose="020B0604020202020204" pitchFamily="34" charset="0"/>
              <a:buChar char="•"/>
            </a:pPr>
            <a:r>
              <a:rPr lang="en-US" sz="2400" dirty="0">
                <a:solidFill>
                  <a:schemeClr val="tx1"/>
                </a:solidFill>
              </a:rPr>
              <a:t>Governing Body</a:t>
            </a:r>
          </a:p>
          <a:p>
            <a:pPr>
              <a:buFont typeface="Arial" panose="020B0604020202020204" pitchFamily="34" charset="0"/>
              <a:buChar char="•"/>
            </a:pPr>
            <a:r>
              <a:rPr lang="en-US" sz="2400" dirty="0">
                <a:solidFill>
                  <a:schemeClr val="tx1"/>
                </a:solidFill>
              </a:rPr>
              <a:t>Citizens</a:t>
            </a:r>
          </a:p>
          <a:p>
            <a:pPr>
              <a:buFont typeface="Arial" panose="020B0604020202020204" pitchFamily="34" charset="0"/>
              <a:buChar char="•"/>
            </a:pPr>
            <a:r>
              <a:rPr lang="en-US" sz="2400" dirty="0">
                <a:solidFill>
                  <a:schemeClr val="tx1"/>
                </a:solidFill>
              </a:rPr>
              <a:t>County Assessor</a:t>
            </a:r>
          </a:p>
          <a:p>
            <a:pPr>
              <a:buFont typeface="Arial" panose="020B0604020202020204" pitchFamily="34" charset="0"/>
              <a:buChar char="•"/>
            </a:pPr>
            <a:r>
              <a:rPr lang="en-US" sz="2400" dirty="0">
                <a:solidFill>
                  <a:schemeClr val="tx1"/>
                </a:solidFill>
              </a:rPr>
              <a:t>County Tax Collector</a:t>
            </a:r>
          </a:p>
          <a:p>
            <a:pPr>
              <a:buFont typeface="Arial" panose="020B0604020202020204" pitchFamily="34" charset="0"/>
              <a:buChar char="•"/>
            </a:pPr>
            <a:r>
              <a:rPr lang="en-US" sz="2400" dirty="0">
                <a:solidFill>
                  <a:schemeClr val="tx1"/>
                </a:solidFill>
              </a:rPr>
              <a:t>Oregon Department of Revenue</a:t>
            </a:r>
          </a:p>
          <a:p>
            <a:pPr>
              <a:buFont typeface="Arial" panose="020B0604020202020204" pitchFamily="34" charset="0"/>
              <a:buChar char="•"/>
            </a:pPr>
            <a:r>
              <a:rPr lang="en-US" sz="2400" dirty="0">
                <a:solidFill>
                  <a:schemeClr val="tx1"/>
                </a:solidFill>
              </a:rPr>
              <a:t>Oregon Department of Administrative Services</a:t>
            </a:r>
          </a:p>
          <a:p>
            <a:pPr>
              <a:buFont typeface="Arial" panose="020B0604020202020204" pitchFamily="34" charset="0"/>
              <a:buChar char="•"/>
            </a:pPr>
            <a:r>
              <a:rPr lang="en-US" sz="2400" dirty="0">
                <a:solidFill>
                  <a:schemeClr val="tx1"/>
                </a:solidFill>
              </a:rPr>
              <a:t>Oregon Secretary of State</a:t>
            </a:r>
            <a:endParaRPr lang="en-US" sz="2400" dirty="0"/>
          </a:p>
        </p:txBody>
      </p:sp>
    </p:spTree>
    <p:extLst>
      <p:ext uri="{BB962C8B-B14F-4D97-AF65-F5344CB8AC3E}">
        <p14:creationId xmlns:p14="http://schemas.microsoft.com/office/powerpoint/2010/main" val="3221126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9645" y="944562"/>
            <a:ext cx="7696200" cy="4999038"/>
          </a:xfrm>
          <a:solidFill>
            <a:schemeClr val="bg1"/>
          </a:solidFill>
        </p:spPr>
        <p:txBody>
          <a:bodyPr/>
          <a:lstStyle/>
          <a:p>
            <a:pPr>
              <a:buFont typeface="Arial" panose="020B0604020202020204" pitchFamily="34" charset="0"/>
              <a:buChar char="•"/>
            </a:pPr>
            <a:r>
              <a:rPr lang="en-US" sz="2400" dirty="0">
                <a:solidFill>
                  <a:schemeClr val="tx1"/>
                </a:solidFill>
              </a:rPr>
              <a:t>Budget Officer:  </a:t>
            </a:r>
            <a:r>
              <a:rPr lang="en-US" sz="2400" dirty="0">
                <a:solidFill>
                  <a:srgbClr val="753E3E"/>
                </a:solidFill>
              </a:rPr>
              <a:t>What to expect of your Budget Officer</a:t>
            </a:r>
          </a:p>
          <a:p>
            <a:pPr lvl="1">
              <a:buFont typeface="Arial" panose="020B0604020202020204" pitchFamily="34" charset="0"/>
              <a:buChar char="•"/>
            </a:pPr>
            <a:r>
              <a:rPr lang="en-US" sz="2400" dirty="0">
                <a:solidFill>
                  <a:schemeClr val="tx1"/>
                </a:solidFill>
              </a:rPr>
              <a:t>Prepares the budget message - Keep the level of discussion “aspirational” (high level)</a:t>
            </a:r>
          </a:p>
          <a:p>
            <a:pPr lvl="1">
              <a:buFont typeface="Arial" panose="020B0604020202020204" pitchFamily="34" charset="0"/>
              <a:buChar char="•"/>
            </a:pPr>
            <a:r>
              <a:rPr lang="en-US" sz="2400" dirty="0">
                <a:solidFill>
                  <a:schemeClr val="tx1"/>
                </a:solidFill>
              </a:rPr>
              <a:t>Track and report on volatile revenue sources</a:t>
            </a:r>
          </a:p>
          <a:p>
            <a:pPr lvl="2"/>
            <a:r>
              <a:rPr lang="en-US" sz="2400" dirty="0">
                <a:solidFill>
                  <a:schemeClr val="tx1"/>
                </a:solidFill>
              </a:rPr>
              <a:t>Water revenue</a:t>
            </a:r>
          </a:p>
          <a:p>
            <a:pPr lvl="2"/>
            <a:r>
              <a:rPr lang="en-US" sz="2400" dirty="0">
                <a:solidFill>
                  <a:schemeClr val="tx1"/>
                </a:solidFill>
              </a:rPr>
              <a:t>Sources to pay debt service</a:t>
            </a:r>
          </a:p>
          <a:p>
            <a:pPr lvl="2"/>
            <a:r>
              <a:rPr lang="en-US" sz="2400" dirty="0" smtClean="0">
                <a:solidFill>
                  <a:schemeClr val="tx1"/>
                </a:solidFill>
              </a:rPr>
              <a:t>Review rates for revenues </a:t>
            </a:r>
            <a:r>
              <a:rPr lang="en-US" sz="2400" dirty="0">
                <a:solidFill>
                  <a:schemeClr val="tx1"/>
                </a:solidFill>
              </a:rPr>
              <a:t>(i.e. building permits, SDCs)</a:t>
            </a:r>
          </a:p>
          <a:p>
            <a:pPr lvl="1">
              <a:buFont typeface="Arial" panose="020B0604020202020204" pitchFamily="34" charset="0"/>
              <a:buChar char="•"/>
            </a:pPr>
            <a:r>
              <a:rPr lang="en-US" sz="2400" dirty="0">
                <a:solidFill>
                  <a:schemeClr val="tx1"/>
                </a:solidFill>
              </a:rPr>
              <a:t>PERS contributions</a:t>
            </a:r>
          </a:p>
          <a:p>
            <a:pPr lvl="1">
              <a:buFont typeface="Arial" panose="020B0604020202020204" pitchFamily="34" charset="0"/>
              <a:buChar char="•"/>
            </a:pPr>
            <a:r>
              <a:rPr lang="en-US" sz="2400" dirty="0">
                <a:solidFill>
                  <a:schemeClr val="tx1"/>
                </a:solidFill>
              </a:rPr>
              <a:t>Clear goals and objectives</a:t>
            </a:r>
          </a:p>
          <a:p>
            <a:pPr lvl="1">
              <a:buFont typeface="Arial" panose="020B0604020202020204" pitchFamily="34" charset="0"/>
              <a:buChar char="•"/>
            </a:pPr>
            <a:r>
              <a:rPr lang="en-US" sz="2400" dirty="0">
                <a:solidFill>
                  <a:schemeClr val="tx1"/>
                </a:solidFill>
              </a:rPr>
              <a:t>Ties budget to </a:t>
            </a:r>
            <a:r>
              <a:rPr lang="en-US" sz="2400" dirty="0" smtClean="0">
                <a:solidFill>
                  <a:schemeClr val="tx1"/>
                </a:solidFill>
              </a:rPr>
              <a:t>priorities and goals </a:t>
            </a:r>
            <a:r>
              <a:rPr lang="en-US" sz="2400" dirty="0">
                <a:solidFill>
                  <a:schemeClr val="tx1"/>
                </a:solidFill>
              </a:rPr>
              <a:t>of Mayor and City Council</a:t>
            </a:r>
            <a:endParaRPr lang="en-US" sz="2400" dirty="0"/>
          </a:p>
        </p:txBody>
      </p:sp>
      <p:pic>
        <p:nvPicPr>
          <p:cNvPr id="5" name="Picture 2" descr="Image result for budget officer">
            <a:extLst>
              <a:ext uri="{FF2B5EF4-FFF2-40B4-BE49-F238E27FC236}">
                <a16:creationId xmlns="" xmlns:a16="http://schemas.microsoft.com/office/drawing/2014/main" id="{D2096071-9C64-4402-BD4F-AC1990ADCA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55" r="16651"/>
          <a:stretch/>
        </p:blipFill>
        <p:spPr bwMode="auto">
          <a:xfrm>
            <a:off x="7999412" y="1371598"/>
            <a:ext cx="3283145" cy="4857173"/>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303212" y="76200"/>
            <a:ext cx="10895170" cy="868362"/>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Who is involved in the Budgeting Process?</a:t>
            </a:r>
          </a:p>
        </p:txBody>
      </p:sp>
    </p:spTree>
    <p:extLst>
      <p:ext uri="{BB962C8B-B14F-4D97-AF65-F5344CB8AC3E}">
        <p14:creationId xmlns:p14="http://schemas.microsoft.com/office/powerpoint/2010/main" val="3425003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261519" y="952582"/>
            <a:ext cx="8382000" cy="5219617"/>
          </a:xfrm>
          <a:solidFill>
            <a:schemeClr val="bg1"/>
          </a:solidFill>
        </p:spPr>
        <p:txBody>
          <a:bodyPr/>
          <a:lstStyle/>
          <a:p>
            <a:pPr>
              <a:buFont typeface="Arial" panose="020B0604020202020204" pitchFamily="34" charset="0"/>
              <a:buChar char="•"/>
            </a:pPr>
            <a:r>
              <a:rPr lang="en-US" sz="2400" dirty="0">
                <a:solidFill>
                  <a:schemeClr val="tx1"/>
                </a:solidFill>
              </a:rPr>
              <a:t>Budget Committee:  </a:t>
            </a:r>
            <a:r>
              <a:rPr lang="en-US" sz="2400" dirty="0">
                <a:solidFill>
                  <a:srgbClr val="753E3E"/>
                </a:solidFill>
              </a:rPr>
              <a:t>Official Duties – </a:t>
            </a:r>
          </a:p>
          <a:p>
            <a:pPr lvl="1"/>
            <a:r>
              <a:rPr lang="en-US" sz="2400" dirty="0" smtClean="0"/>
              <a:t>Appoint officers and approve procedures for meetings</a:t>
            </a:r>
          </a:p>
          <a:p>
            <a:pPr lvl="1"/>
            <a:r>
              <a:rPr lang="en-US" sz="2400" dirty="0"/>
              <a:t>Publicly review the proposed budget document</a:t>
            </a:r>
          </a:p>
          <a:p>
            <a:pPr lvl="1"/>
            <a:r>
              <a:rPr lang="en-US" sz="2400" dirty="0" smtClean="0"/>
              <a:t>Allow </a:t>
            </a:r>
            <a:r>
              <a:rPr lang="en-US" sz="2400" dirty="0"/>
              <a:t>public to ask questions and comment on the budget</a:t>
            </a:r>
          </a:p>
          <a:p>
            <a:pPr lvl="1"/>
            <a:r>
              <a:rPr lang="en-US" sz="2400" dirty="0"/>
              <a:t>Approve the budget with all funds in balance</a:t>
            </a:r>
          </a:p>
          <a:p>
            <a:pPr lvl="1"/>
            <a:r>
              <a:rPr lang="en-US" sz="2400" dirty="0"/>
              <a:t>Approve the maximum amount of property taxes</a:t>
            </a:r>
          </a:p>
          <a:p>
            <a:pPr lvl="1"/>
            <a:r>
              <a:rPr lang="en-US" sz="2400" dirty="0" smtClean="0">
                <a:solidFill>
                  <a:schemeClr val="tx1"/>
                </a:solidFill>
              </a:rPr>
              <a:t>The </a:t>
            </a:r>
            <a:r>
              <a:rPr lang="en-US" sz="2400" dirty="0">
                <a:solidFill>
                  <a:schemeClr val="tx1"/>
                </a:solidFill>
              </a:rPr>
              <a:t>Budget Committee DOES NOT </a:t>
            </a:r>
            <a:r>
              <a:rPr lang="en-US" sz="2400" dirty="0" smtClean="0">
                <a:solidFill>
                  <a:schemeClr val="tx1"/>
                </a:solidFill>
              </a:rPr>
              <a:t>–</a:t>
            </a:r>
            <a:endParaRPr lang="en-US" sz="2400" dirty="0">
              <a:solidFill>
                <a:schemeClr val="tx1"/>
              </a:solidFill>
            </a:endParaRPr>
          </a:p>
          <a:p>
            <a:pPr lvl="2"/>
            <a:r>
              <a:rPr lang="en-US" sz="2400" dirty="0"/>
              <a:t>Set staffing levels, salaries, benefits, or contract terms  </a:t>
            </a:r>
          </a:p>
          <a:p>
            <a:pPr lvl="2"/>
            <a:r>
              <a:rPr lang="en-US" sz="2400" dirty="0"/>
              <a:t>Decide whether or not a service or program should be provided</a:t>
            </a:r>
          </a:p>
          <a:p>
            <a:pPr lvl="2"/>
            <a:r>
              <a:rPr lang="en-US" sz="2400" dirty="0"/>
              <a:t>Make </a:t>
            </a:r>
            <a:r>
              <a:rPr lang="en-US" sz="2400" dirty="0" smtClean="0"/>
              <a:t>policy</a:t>
            </a:r>
          </a:p>
          <a:p>
            <a:pPr lvl="2"/>
            <a:r>
              <a:rPr lang="en-US" sz="2400" dirty="0" smtClean="0"/>
              <a:t>Act independently outside of the committee meeting</a:t>
            </a:r>
            <a:endParaRPr lang="en-US" sz="2400" dirty="0"/>
          </a:p>
        </p:txBody>
      </p:sp>
      <p:sp>
        <p:nvSpPr>
          <p:cNvPr id="6" name="Rectangle 2"/>
          <p:cNvSpPr txBox="1">
            <a:spLocks noChangeArrowheads="1"/>
          </p:cNvSpPr>
          <p:nvPr/>
        </p:nvSpPr>
        <p:spPr>
          <a:xfrm>
            <a:off x="303212" y="76200"/>
            <a:ext cx="10895170" cy="868362"/>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Who is involved in the Budgeting Process?</a:t>
            </a:r>
          </a:p>
        </p:txBody>
      </p:sp>
      <p:pic>
        <p:nvPicPr>
          <p:cNvPr id="7" name="Picture 2" descr="Image result for do's and don'ts">
            <a:extLst>
              <a:ext uri="{FF2B5EF4-FFF2-40B4-BE49-F238E27FC236}">
                <a16:creationId xmlns="" xmlns:a16="http://schemas.microsoft.com/office/drawing/2014/main" id="{AB25E37F-C501-49C2-AB46-AFA948F243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036"/>
          <a:stretch/>
        </p:blipFill>
        <p:spPr bwMode="auto">
          <a:xfrm>
            <a:off x="8456612" y="1905000"/>
            <a:ext cx="2552446" cy="3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540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9">
            <a:extLst>
              <a:ext uri="{FF2B5EF4-FFF2-40B4-BE49-F238E27FC236}">
                <a16:creationId xmlns="" xmlns:a16="http://schemas.microsoft.com/office/drawing/2014/main" id="{F50385CB-E0D3-4BCE-AEC3-174257C70DA2}"/>
              </a:ext>
            </a:extLst>
          </p:cNvPr>
          <p:cNvSpPr>
            <a:spLocks noGrp="1"/>
          </p:cNvSpPr>
          <p:nvPr>
            <p:ph sz="half" idx="1"/>
          </p:nvPr>
        </p:nvSpPr>
        <p:spPr>
          <a:xfrm>
            <a:off x="303212" y="1240970"/>
            <a:ext cx="8382000" cy="3635830"/>
          </a:xfrm>
          <a:solidFill>
            <a:schemeClr val="bg1"/>
          </a:solidFill>
        </p:spPr>
        <p:txBody>
          <a:bodyPr/>
          <a:lstStyle/>
          <a:p>
            <a:pPr>
              <a:buFont typeface="Arial" panose="020B0604020202020204" pitchFamily="34" charset="0"/>
              <a:buChar char="•"/>
            </a:pPr>
            <a:r>
              <a:rPr lang="en-US" sz="2400" dirty="0"/>
              <a:t>Budget Committee:  </a:t>
            </a:r>
            <a:r>
              <a:rPr lang="en-US" sz="2400" dirty="0">
                <a:solidFill>
                  <a:schemeClr val="accent2">
                    <a:lumMod val="75000"/>
                  </a:schemeClr>
                </a:solidFill>
              </a:rPr>
              <a:t>Obtaining information </a:t>
            </a:r>
            <a:r>
              <a:rPr lang="en-US" sz="2400" dirty="0">
                <a:solidFill>
                  <a:schemeClr val="tx1"/>
                </a:solidFill>
              </a:rPr>
              <a:t>– </a:t>
            </a:r>
          </a:p>
          <a:p>
            <a:pPr lvl="1"/>
            <a:r>
              <a:rPr lang="en-US" sz="2400" dirty="0"/>
              <a:t>Can request any information required during consideration of the budget from </a:t>
            </a:r>
            <a:r>
              <a:rPr lang="en-US" sz="2400" dirty="0" smtClean="0"/>
              <a:t>City staff</a:t>
            </a:r>
            <a:endParaRPr lang="en-US" sz="2400" dirty="0"/>
          </a:p>
          <a:p>
            <a:pPr lvl="2"/>
            <a:r>
              <a:rPr lang="en-US" sz="2400" dirty="0"/>
              <a:t>Tour operations</a:t>
            </a:r>
          </a:p>
          <a:p>
            <a:pPr lvl="2"/>
            <a:r>
              <a:rPr lang="en-US" sz="2400" dirty="0"/>
              <a:t>Inquire about budget items</a:t>
            </a:r>
          </a:p>
          <a:p>
            <a:pPr lvl="2"/>
            <a:r>
              <a:rPr lang="en-US" sz="2400" dirty="0"/>
              <a:t>Request additional information</a:t>
            </a:r>
          </a:p>
          <a:p>
            <a:pPr lvl="2"/>
            <a:r>
              <a:rPr lang="en-US" sz="2400" dirty="0"/>
              <a:t>Share topics for future </a:t>
            </a:r>
            <a:r>
              <a:rPr lang="en-US" sz="2400" dirty="0" smtClean="0"/>
              <a:t>meeting(s)</a:t>
            </a:r>
            <a:endParaRPr lang="en-US" sz="2400" dirty="0"/>
          </a:p>
          <a:p>
            <a:pPr lvl="1"/>
            <a:r>
              <a:rPr lang="en-US" sz="2400" dirty="0"/>
              <a:t>Can require staff to attend budget committee meetings</a:t>
            </a:r>
          </a:p>
          <a:p>
            <a:pPr>
              <a:buFont typeface="Arial" panose="020B0604020202020204" pitchFamily="34" charset="0"/>
              <a:buChar char="•"/>
            </a:pPr>
            <a:endParaRPr lang="en-US" sz="2400" dirty="0">
              <a:solidFill>
                <a:schemeClr val="accent2">
                  <a:lumMod val="75000"/>
                </a:schemeClr>
              </a:solidFill>
            </a:endParaRPr>
          </a:p>
        </p:txBody>
      </p:sp>
      <p:sp>
        <p:nvSpPr>
          <p:cNvPr id="6" name="Rectangle 2"/>
          <p:cNvSpPr txBox="1">
            <a:spLocks noChangeArrowheads="1"/>
          </p:cNvSpPr>
          <p:nvPr/>
        </p:nvSpPr>
        <p:spPr>
          <a:xfrm>
            <a:off x="303212" y="76200"/>
            <a:ext cx="10895170" cy="868362"/>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US" sz="4400" dirty="0">
                <a:solidFill>
                  <a:srgbClr val="2F5897"/>
                </a:solidFill>
              </a:rPr>
              <a:t>Who is involved in the Budgeting Process?</a:t>
            </a:r>
          </a:p>
        </p:txBody>
      </p:sp>
      <p:pic>
        <p:nvPicPr>
          <p:cNvPr id="5" name="Picture 4" descr="Image result for budget">
            <a:extLst>
              <a:ext uri="{FF2B5EF4-FFF2-40B4-BE49-F238E27FC236}">
                <a16:creationId xmlns="" xmlns:a16="http://schemas.microsoft.com/office/drawing/2014/main" id="{F5D33E2F-4944-41C2-AAEF-83AEB04F18B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516" b="16164"/>
          <a:stretch/>
        </p:blipFill>
        <p:spPr bwMode="auto">
          <a:xfrm rot="20739196">
            <a:off x="4598694" y="5383121"/>
            <a:ext cx="2601853" cy="11707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mediamaxnetwork.co.ke/wp-content/uploads/2017/02/information-about-us_0.jpg">
            <a:extLst>
              <a:ext uri="{FF2B5EF4-FFF2-40B4-BE49-F238E27FC236}">
                <a16:creationId xmlns="" xmlns:a16="http://schemas.microsoft.com/office/drawing/2014/main" id="{1CC7449F-7AE4-4948-8092-8B8C77C70A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7011" y="2263813"/>
            <a:ext cx="3410807" cy="253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8457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10598</TotalTime>
  <Words>9560</Words>
  <Application>Microsoft Office PowerPoint</Application>
  <PresentationFormat>Custom</PresentationFormat>
  <Paragraphs>1081</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Adjacency</vt:lpstr>
      <vt:lpstr>NUTS &amp; BOLTS OF MUNICIPAL BUDGETING Purpose and Objectives of the Budget Process Developed by LOC for the City of Carlton</vt:lpstr>
      <vt:lpstr>Training Objectives </vt:lpstr>
      <vt:lpstr>Purpose &amp; Objectives of the Budget </vt:lpstr>
      <vt:lpstr>Purpose &amp; Objectives of the Budget </vt:lpstr>
      <vt:lpstr>Purpose &amp; Objectives of the Budget </vt:lpstr>
      <vt:lpstr>Who is involved in the Budgeting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NUTS &amp; BOLTS OF MUNICIPAL BUDGETING Purpose and Objectives of the Budget Process Developed by LOC for the City of Carlton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Creswell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Process</dc:title>
  <dc:creator>kz</dc:creator>
  <cp:lastModifiedBy>Kathleen Zaragoza</cp:lastModifiedBy>
  <cp:revision>177</cp:revision>
  <cp:lastPrinted>2022-03-14T15:37:18Z</cp:lastPrinted>
  <dcterms:created xsi:type="dcterms:W3CDTF">2009-03-12T18:51:07Z</dcterms:created>
  <dcterms:modified xsi:type="dcterms:W3CDTF">2022-03-15T15:54:10Z</dcterms:modified>
</cp:coreProperties>
</file>